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9" r:id="rId5"/>
    <p:sldId id="260" r:id="rId6"/>
    <p:sldId id="270" r:id="rId7"/>
    <p:sldId id="271" r:id="rId8"/>
    <p:sldId id="261" r:id="rId9"/>
    <p:sldId id="262" r:id="rId10"/>
    <p:sldId id="273" r:id="rId11"/>
    <p:sldId id="272" r:id="rId12"/>
    <p:sldId id="265" r:id="rId13"/>
    <p:sldId id="266" r:id="rId14"/>
    <p:sldId id="267" r:id="rId15"/>
    <p:sldId id="268" r:id="rId16"/>
  </p:sldIdLst>
  <p:sldSz cx="12192000" cy="6858000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Semibold" panose="020B0604020202020204" charset="0"/>
      <p:bold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Webdings" panose="05030102010509060703" pitchFamily="18" charset="2"/>
      <p:regular r:id="rId29"/>
    </p:embeddedFont>
    <p:embeddedFont>
      <p:font typeface="Open Sans Light" panose="020B0604020202020204" charset="0"/>
      <p:regular r:id="rId30"/>
      <p: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yla Shomaly" initials="LS" lastIdx="1" clrIdx="0">
    <p:extLst>
      <p:ext uri="{19B8F6BF-5375-455C-9EA6-DF929625EA0E}">
        <p15:presenceInfo xmlns:p15="http://schemas.microsoft.com/office/powerpoint/2012/main" userId="Layla Shoma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4AF"/>
    <a:srgbClr val="402B56"/>
    <a:srgbClr val="5569A9"/>
    <a:srgbClr val="687AB2"/>
    <a:srgbClr val="333333"/>
    <a:srgbClr val="D2D0D6"/>
    <a:srgbClr val="EAE9EC"/>
    <a:srgbClr val="FBFBFB"/>
    <a:srgbClr val="D2D3C2"/>
    <a:srgbClr val="B6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6" autoAdjust="0"/>
    <p:restoredTop sz="96866" autoAdjust="0"/>
  </p:normalViewPr>
  <p:slideViewPr>
    <p:cSldViewPr snapToGrid="0" showGuides="1">
      <p:cViewPr varScale="1">
        <p:scale>
          <a:sx n="78" d="100"/>
          <a:sy n="78" d="100"/>
        </p:scale>
        <p:origin x="5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402B5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en-US" sz="2000" dirty="0">
                <a:solidFill>
                  <a:srgbClr val="402B5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Disputes by product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402B5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71-4BC7-929C-CB5B02385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71-4BC7-929C-CB5B02385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71-4BC7-929C-CB5B02385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71-4BC7-929C-CB5B02385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71-4BC7-929C-CB5B02385F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71-4BC7-929C-CB5B02385F62}"/>
              </c:ext>
            </c:extLst>
          </c:dPt>
          <c:dLbls>
            <c:dLbl>
              <c:idx val="0"/>
              <c:layout>
                <c:manualLayout>
                  <c:x val="0.32387713254593176"/>
                  <c:y val="-6.59395912165150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1-4BC7-929C-CB5B02385F62}"/>
                </c:ext>
              </c:extLst>
            </c:dLbl>
            <c:dLbl>
              <c:idx val="1"/>
              <c:layout>
                <c:manualLayout>
                  <c:x val="0.26458333333333334"/>
                  <c:y val="5.8107204337743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1-4BC7-929C-CB5B02385F62}"/>
                </c:ext>
              </c:extLst>
            </c:dLbl>
            <c:dLbl>
              <c:idx val="2"/>
              <c:layout>
                <c:manualLayout>
                  <c:x val="0.14374999999999985"/>
                  <c:y val="4.9959857887888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02B56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1-4BC7-929C-CB5B02385F62}"/>
                </c:ext>
              </c:extLst>
            </c:dLbl>
            <c:dLbl>
              <c:idx val="3"/>
              <c:layout>
                <c:manualLayout>
                  <c:x val="-0.24375147637795275"/>
                  <c:y val="5.65172783374841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02B56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8533464566928"/>
                      <c:h val="0.23920328465642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71-4BC7-929C-CB5B02385F62}"/>
                </c:ext>
              </c:extLst>
            </c:dLbl>
            <c:dLbl>
              <c:idx val="4"/>
              <c:layout>
                <c:manualLayout>
                  <c:x val="-0.21382693569553807"/>
                  <c:y val="-0.12515072990147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02B56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32299868766404"/>
                      <c:h val="0.213656260394033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71-4BC7-929C-CB5B02385F62}"/>
                </c:ext>
              </c:extLst>
            </c:dLbl>
            <c:dLbl>
              <c:idx val="5"/>
              <c:layout>
                <c:manualLayout>
                  <c:x val="-0.17136351706036745"/>
                  <c:y val="-0.128084959661432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02B56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71-4BC7-929C-CB5B0238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402B56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Deposit taking</c:v>
                </c:pt>
                <c:pt idx="1">
                  <c:v>Other</c:v>
                </c:pt>
                <c:pt idx="2">
                  <c:v>Credit</c:v>
                </c:pt>
                <c:pt idx="3">
                  <c:v>Investments &amp; advice</c:v>
                </c:pt>
                <c:pt idx="4">
                  <c:v>Life insurance</c:v>
                </c:pt>
                <c:pt idx="5">
                  <c:v>General insurance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43</c:v>
                </c:pt>
                <c:pt idx="3">
                  <c:v>5</c:v>
                </c:pt>
                <c:pt idx="4">
                  <c:v>4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71-4BC7-929C-CB5B02385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6174A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en-US" sz="2000" dirty="0">
                <a:solidFill>
                  <a:srgbClr val="6174A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2016-17 Accepted domestic insurance disputes by issue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6174A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5-4162-81CA-0AA47F05E6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5-4162-81CA-0AA47F05E6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45-4162-81CA-0AA47F05E6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45-4162-81CA-0AA47F05E65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45-4162-81CA-0AA47F05E65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45-4162-81CA-0AA47F05E65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3539DCE-02A2-4570-A864-ACEB36D5C2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45-4162-81CA-0AA47F05E6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8380E9-58F9-4E01-AD50-3C2E5120D9C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45-4162-81CA-0AA47F05E6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A4B0BF-AF3D-42B1-95D6-3494B87CAE8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45-4162-81CA-0AA47F05E6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F02C96-3AA3-4887-B64E-EF5CCBA05FA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45-4162-81CA-0AA47F05E6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D91F33-A4FC-4CF5-AAB9-F2DA06966CB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45-4162-81CA-0AA47F05E6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81F216A-7053-4E97-8547-ACF057576F7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945-4162-81CA-0AA47F05E65B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Other*</c:v>
                </c:pt>
                <c:pt idx="1">
                  <c:v>Instructions</c:v>
                </c:pt>
                <c:pt idx="2">
                  <c:v>Disclosure</c:v>
                </c:pt>
                <c:pt idx="3">
                  <c:v>Charges</c:v>
                </c:pt>
                <c:pt idx="4">
                  <c:v>Service</c:v>
                </c:pt>
                <c:pt idx="5">
                  <c:v>FSP decision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22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45-4162-81CA-0AA47F05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3818008"/>
        <c:axId val="223817616"/>
      </c:barChart>
      <c:valAx>
        <c:axId val="2238176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endParaRPr lang="en-US"/>
          </a:p>
        </c:txPr>
        <c:crossAx val="223818008"/>
        <c:crosses val="autoZero"/>
        <c:crossBetween val="between"/>
      </c:valAx>
      <c:catAx>
        <c:axId val="223818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endParaRPr lang="en-US"/>
          </a:p>
        </c:txPr>
        <c:crossAx val="22381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DCCCF-84DE-47B4-8597-6C7012D40BA0}" type="doc">
      <dgm:prSet loTypeId="urn:microsoft.com/office/officeart/2005/8/layout/cycle2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269AFDA2-2329-436F-91A7-A2BA9835C462}">
      <dgm:prSet/>
      <dgm:spPr/>
      <dgm:t>
        <a:bodyPr/>
        <a:lstStyle/>
        <a:p>
          <a:pPr rtl="0"/>
          <a:r>
            <a:rPr lang="en-AU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Banking &amp; Financial Services Ombudsman</a:t>
          </a:r>
          <a:endParaRPr lang="en-AU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8FEF515F-A204-4A8C-941D-E30AEB71F415}" type="parTrans" cxnId="{759FA8F0-6C4A-4E3B-9596-BF4920FF28E6}">
      <dgm:prSet/>
      <dgm:spPr/>
      <dgm:t>
        <a:bodyPr/>
        <a:lstStyle/>
        <a:p>
          <a:endParaRPr lang="en-AU"/>
        </a:p>
      </dgm:t>
    </dgm:pt>
    <dgm:pt modelId="{1E1C5D20-6DB0-42AB-A19C-D069261F952A}" type="sibTrans" cxnId="{759FA8F0-6C4A-4E3B-9596-BF4920FF28E6}">
      <dgm:prSet/>
      <dgm:spPr/>
      <dgm:t>
        <a:bodyPr/>
        <a:lstStyle/>
        <a:p>
          <a:endParaRPr lang="en-AU"/>
        </a:p>
      </dgm:t>
    </dgm:pt>
    <dgm:pt modelId="{8790804F-BDD3-419D-8AEA-41A865033908}">
      <dgm:prSet/>
      <dgm:spPr/>
      <dgm:t>
        <a:bodyPr/>
        <a:lstStyle/>
        <a:p>
          <a:pPr rtl="0"/>
          <a:r>
            <a:rPr lang="en-AU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Insurance Ombudsman Service</a:t>
          </a:r>
          <a:endParaRPr lang="en-AU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806855D-18FC-4434-85AD-D77FBBE07E40}" type="parTrans" cxnId="{6488A697-E471-48BD-814E-D145DE7B801F}">
      <dgm:prSet/>
      <dgm:spPr/>
      <dgm:t>
        <a:bodyPr/>
        <a:lstStyle/>
        <a:p>
          <a:endParaRPr lang="en-AU"/>
        </a:p>
      </dgm:t>
    </dgm:pt>
    <dgm:pt modelId="{8C639BEA-5A3F-4268-BD99-EF75829B2299}" type="sibTrans" cxnId="{6488A697-E471-48BD-814E-D145DE7B801F}">
      <dgm:prSet/>
      <dgm:spPr/>
      <dgm:t>
        <a:bodyPr/>
        <a:lstStyle/>
        <a:p>
          <a:endParaRPr lang="en-AU"/>
        </a:p>
      </dgm:t>
    </dgm:pt>
    <dgm:pt modelId="{2318E52A-D7A4-410F-96E8-90FD7259D56C}">
      <dgm:prSet/>
      <dgm:spPr/>
      <dgm:t>
        <a:bodyPr/>
        <a:lstStyle/>
        <a:p>
          <a:pPr rtl="0"/>
          <a:r>
            <a:rPr lang="en-AU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Financial Industry Complaints Service</a:t>
          </a:r>
          <a:endParaRPr lang="en-AU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F88CBD6-7C06-4FD3-8DDD-EA00F9E8FE79}" type="parTrans" cxnId="{70FE1F88-F1ED-4375-AF77-9F8909B9DAC5}">
      <dgm:prSet/>
      <dgm:spPr/>
      <dgm:t>
        <a:bodyPr/>
        <a:lstStyle/>
        <a:p>
          <a:endParaRPr lang="en-AU"/>
        </a:p>
      </dgm:t>
    </dgm:pt>
    <dgm:pt modelId="{172A19DE-815E-4BBB-93EA-A1923F5CFB6A}" type="sibTrans" cxnId="{70FE1F88-F1ED-4375-AF77-9F8909B9DAC5}">
      <dgm:prSet/>
      <dgm:spPr/>
      <dgm:t>
        <a:bodyPr/>
        <a:lstStyle/>
        <a:p>
          <a:endParaRPr lang="en-AU"/>
        </a:p>
      </dgm:t>
    </dgm:pt>
    <dgm:pt modelId="{A0A5E408-F830-4729-ABA5-04121B69F057}">
      <dgm:prSet/>
      <dgm:spPr/>
      <dgm:t>
        <a:bodyPr/>
        <a:lstStyle/>
        <a:p>
          <a:pPr rtl="0"/>
          <a:r>
            <a:rPr lang="en-AU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Insurance Brokers Disputes Limited</a:t>
          </a:r>
          <a:endParaRPr lang="en-AU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B6F6A467-5CC7-48AB-B972-5BA62457DB56}" type="parTrans" cxnId="{AB02DF0F-0976-4CFC-915A-BA80BF0AAD5C}">
      <dgm:prSet/>
      <dgm:spPr/>
      <dgm:t>
        <a:bodyPr/>
        <a:lstStyle/>
        <a:p>
          <a:endParaRPr lang="en-AU"/>
        </a:p>
      </dgm:t>
    </dgm:pt>
    <dgm:pt modelId="{7FD0C14A-43BC-4383-B236-E4C522023800}" type="sibTrans" cxnId="{AB02DF0F-0976-4CFC-915A-BA80BF0AAD5C}">
      <dgm:prSet/>
      <dgm:spPr/>
      <dgm:t>
        <a:bodyPr/>
        <a:lstStyle/>
        <a:p>
          <a:endParaRPr lang="en-AU"/>
        </a:p>
      </dgm:t>
    </dgm:pt>
    <dgm:pt modelId="{CE43B62B-91A0-46B7-A411-90FB00DC0D99}">
      <dgm:prSet/>
      <dgm:spPr/>
      <dgm:t>
        <a:bodyPr/>
        <a:lstStyle/>
        <a:p>
          <a:pPr rtl="0"/>
          <a:r>
            <a:rPr lang="en-AU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Credit Union Dispute Resolution Centre </a:t>
          </a:r>
          <a:endParaRPr lang="en-AU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47D9F5A2-D5C8-4732-97CD-EA11FC8A30B6}" type="parTrans" cxnId="{04887F21-5CCD-4D17-A0C5-3DA47B2B46C3}">
      <dgm:prSet/>
      <dgm:spPr/>
      <dgm:t>
        <a:bodyPr/>
        <a:lstStyle/>
        <a:p>
          <a:endParaRPr lang="en-AU"/>
        </a:p>
      </dgm:t>
    </dgm:pt>
    <dgm:pt modelId="{128FA68E-9315-4BDE-BBFF-6301B1DB6841}" type="sibTrans" cxnId="{04887F21-5CCD-4D17-A0C5-3DA47B2B46C3}">
      <dgm:prSet/>
      <dgm:spPr/>
      <dgm:t>
        <a:bodyPr/>
        <a:lstStyle/>
        <a:p>
          <a:endParaRPr lang="en-AU"/>
        </a:p>
      </dgm:t>
    </dgm:pt>
    <dgm:pt modelId="{35974428-8637-45D5-908A-840F4B65E2E5}" type="pres">
      <dgm:prSet presAssocID="{19FDCCCF-84DE-47B4-8597-6C7012D40BA0}" presName="cycle" presStyleCnt="0">
        <dgm:presLayoutVars>
          <dgm:dir/>
          <dgm:resizeHandles val="exact"/>
        </dgm:presLayoutVars>
      </dgm:prSet>
      <dgm:spPr/>
    </dgm:pt>
    <dgm:pt modelId="{4C02E9BD-AC34-43FF-80D1-DCC0485A5160}" type="pres">
      <dgm:prSet presAssocID="{269AFDA2-2329-436F-91A7-A2BA9835C462}" presName="node" presStyleLbl="node1" presStyleIdx="0" presStyleCnt="5">
        <dgm:presLayoutVars>
          <dgm:bulletEnabled val="1"/>
        </dgm:presLayoutVars>
      </dgm:prSet>
      <dgm:spPr/>
    </dgm:pt>
    <dgm:pt modelId="{F7C4C451-5501-4EB1-9F6E-8BA4176E7FAB}" type="pres">
      <dgm:prSet presAssocID="{1E1C5D20-6DB0-42AB-A19C-D069261F952A}" presName="sibTrans" presStyleLbl="sibTrans2D1" presStyleIdx="0" presStyleCnt="5"/>
      <dgm:spPr/>
    </dgm:pt>
    <dgm:pt modelId="{18E7394E-36E6-4526-8757-15D5D5A6501D}" type="pres">
      <dgm:prSet presAssocID="{1E1C5D20-6DB0-42AB-A19C-D069261F952A}" presName="connectorText" presStyleLbl="sibTrans2D1" presStyleIdx="0" presStyleCnt="5"/>
      <dgm:spPr/>
    </dgm:pt>
    <dgm:pt modelId="{EC9FF612-A560-4345-8863-62EA9EEE6517}" type="pres">
      <dgm:prSet presAssocID="{8790804F-BDD3-419D-8AEA-41A865033908}" presName="node" presStyleLbl="node1" presStyleIdx="1" presStyleCnt="5">
        <dgm:presLayoutVars>
          <dgm:bulletEnabled val="1"/>
        </dgm:presLayoutVars>
      </dgm:prSet>
      <dgm:spPr/>
    </dgm:pt>
    <dgm:pt modelId="{23F66C06-F7A4-461B-A174-B92F4B5AEA5B}" type="pres">
      <dgm:prSet presAssocID="{8C639BEA-5A3F-4268-BD99-EF75829B2299}" presName="sibTrans" presStyleLbl="sibTrans2D1" presStyleIdx="1" presStyleCnt="5"/>
      <dgm:spPr/>
    </dgm:pt>
    <dgm:pt modelId="{044467A8-8CD7-47E7-A617-00DBD6385265}" type="pres">
      <dgm:prSet presAssocID="{8C639BEA-5A3F-4268-BD99-EF75829B2299}" presName="connectorText" presStyleLbl="sibTrans2D1" presStyleIdx="1" presStyleCnt="5"/>
      <dgm:spPr/>
    </dgm:pt>
    <dgm:pt modelId="{84A812AD-49E2-444D-8B9F-13403408014A}" type="pres">
      <dgm:prSet presAssocID="{2318E52A-D7A4-410F-96E8-90FD7259D56C}" presName="node" presStyleLbl="node1" presStyleIdx="2" presStyleCnt="5">
        <dgm:presLayoutVars>
          <dgm:bulletEnabled val="1"/>
        </dgm:presLayoutVars>
      </dgm:prSet>
      <dgm:spPr/>
    </dgm:pt>
    <dgm:pt modelId="{E2C92E94-96A6-492C-945F-C9D4AAE1424A}" type="pres">
      <dgm:prSet presAssocID="{172A19DE-815E-4BBB-93EA-A1923F5CFB6A}" presName="sibTrans" presStyleLbl="sibTrans2D1" presStyleIdx="2" presStyleCnt="5"/>
      <dgm:spPr/>
    </dgm:pt>
    <dgm:pt modelId="{784B62DF-91E4-4F6C-8693-E80AA7BE85A1}" type="pres">
      <dgm:prSet presAssocID="{172A19DE-815E-4BBB-93EA-A1923F5CFB6A}" presName="connectorText" presStyleLbl="sibTrans2D1" presStyleIdx="2" presStyleCnt="5"/>
      <dgm:spPr/>
    </dgm:pt>
    <dgm:pt modelId="{1CBE779A-3A78-4338-B6CE-A192D111BE5A}" type="pres">
      <dgm:prSet presAssocID="{A0A5E408-F830-4729-ABA5-04121B69F057}" presName="node" presStyleLbl="node1" presStyleIdx="3" presStyleCnt="5">
        <dgm:presLayoutVars>
          <dgm:bulletEnabled val="1"/>
        </dgm:presLayoutVars>
      </dgm:prSet>
      <dgm:spPr/>
    </dgm:pt>
    <dgm:pt modelId="{9D90FF3D-83F8-41FD-8CD1-42218840FB13}" type="pres">
      <dgm:prSet presAssocID="{7FD0C14A-43BC-4383-B236-E4C522023800}" presName="sibTrans" presStyleLbl="sibTrans2D1" presStyleIdx="3" presStyleCnt="5"/>
      <dgm:spPr/>
    </dgm:pt>
    <dgm:pt modelId="{26E2EB94-5BA7-4702-9C8D-40082C6893ED}" type="pres">
      <dgm:prSet presAssocID="{7FD0C14A-43BC-4383-B236-E4C522023800}" presName="connectorText" presStyleLbl="sibTrans2D1" presStyleIdx="3" presStyleCnt="5"/>
      <dgm:spPr/>
    </dgm:pt>
    <dgm:pt modelId="{6C63CCAD-B845-4713-B9A6-7333DCB2F9AF}" type="pres">
      <dgm:prSet presAssocID="{CE43B62B-91A0-46B7-A411-90FB00DC0D99}" presName="node" presStyleLbl="node1" presStyleIdx="4" presStyleCnt="5">
        <dgm:presLayoutVars>
          <dgm:bulletEnabled val="1"/>
        </dgm:presLayoutVars>
      </dgm:prSet>
      <dgm:spPr/>
    </dgm:pt>
    <dgm:pt modelId="{D7DE07DA-33EA-42C6-B79D-4E857D2DFC16}" type="pres">
      <dgm:prSet presAssocID="{128FA68E-9315-4BDE-BBFF-6301B1DB6841}" presName="sibTrans" presStyleLbl="sibTrans2D1" presStyleIdx="4" presStyleCnt="5"/>
      <dgm:spPr/>
    </dgm:pt>
    <dgm:pt modelId="{3BAFBE9C-61DC-450C-B0E9-E5E64D09B995}" type="pres">
      <dgm:prSet presAssocID="{128FA68E-9315-4BDE-BBFF-6301B1DB6841}" presName="connectorText" presStyleLbl="sibTrans2D1" presStyleIdx="4" presStyleCnt="5"/>
      <dgm:spPr/>
    </dgm:pt>
  </dgm:ptLst>
  <dgm:cxnLst>
    <dgm:cxn modelId="{7135C403-B46B-4345-9836-5CA8133596CC}" type="presOf" srcId="{A0A5E408-F830-4729-ABA5-04121B69F057}" destId="{1CBE779A-3A78-4338-B6CE-A192D111BE5A}" srcOrd="0" destOrd="0" presId="urn:microsoft.com/office/officeart/2005/8/layout/cycle2"/>
    <dgm:cxn modelId="{49704306-E8AF-495E-B527-2677DA6E21F6}" type="presOf" srcId="{1E1C5D20-6DB0-42AB-A19C-D069261F952A}" destId="{F7C4C451-5501-4EB1-9F6E-8BA4176E7FAB}" srcOrd="0" destOrd="0" presId="urn:microsoft.com/office/officeart/2005/8/layout/cycle2"/>
    <dgm:cxn modelId="{AB02DF0F-0976-4CFC-915A-BA80BF0AAD5C}" srcId="{19FDCCCF-84DE-47B4-8597-6C7012D40BA0}" destId="{A0A5E408-F830-4729-ABA5-04121B69F057}" srcOrd="3" destOrd="0" parTransId="{B6F6A467-5CC7-48AB-B972-5BA62457DB56}" sibTransId="{7FD0C14A-43BC-4383-B236-E4C522023800}"/>
    <dgm:cxn modelId="{964E9213-CA8A-447C-9784-508CBD4EB7B2}" type="presOf" srcId="{2318E52A-D7A4-410F-96E8-90FD7259D56C}" destId="{84A812AD-49E2-444D-8B9F-13403408014A}" srcOrd="0" destOrd="0" presId="urn:microsoft.com/office/officeart/2005/8/layout/cycle2"/>
    <dgm:cxn modelId="{04887F21-5CCD-4D17-A0C5-3DA47B2B46C3}" srcId="{19FDCCCF-84DE-47B4-8597-6C7012D40BA0}" destId="{CE43B62B-91A0-46B7-A411-90FB00DC0D99}" srcOrd="4" destOrd="0" parTransId="{47D9F5A2-D5C8-4732-97CD-EA11FC8A30B6}" sibTransId="{128FA68E-9315-4BDE-BBFF-6301B1DB6841}"/>
    <dgm:cxn modelId="{E5EF4226-02AB-402D-A267-4C065F34617E}" type="presOf" srcId="{8C639BEA-5A3F-4268-BD99-EF75829B2299}" destId="{044467A8-8CD7-47E7-A617-00DBD6385265}" srcOrd="1" destOrd="0" presId="urn:microsoft.com/office/officeart/2005/8/layout/cycle2"/>
    <dgm:cxn modelId="{5C079B65-1655-480E-9041-84A555EA4DBD}" type="presOf" srcId="{7FD0C14A-43BC-4383-B236-E4C522023800}" destId="{26E2EB94-5BA7-4702-9C8D-40082C6893ED}" srcOrd="1" destOrd="0" presId="urn:microsoft.com/office/officeart/2005/8/layout/cycle2"/>
    <dgm:cxn modelId="{D14FFD45-E9F9-4020-9C51-D91963287FC5}" type="presOf" srcId="{172A19DE-815E-4BBB-93EA-A1923F5CFB6A}" destId="{E2C92E94-96A6-492C-945F-C9D4AAE1424A}" srcOrd="0" destOrd="0" presId="urn:microsoft.com/office/officeart/2005/8/layout/cycle2"/>
    <dgm:cxn modelId="{F4E9E54A-8222-43E9-AE56-B955A46D904B}" type="presOf" srcId="{7FD0C14A-43BC-4383-B236-E4C522023800}" destId="{9D90FF3D-83F8-41FD-8CD1-42218840FB13}" srcOrd="0" destOrd="0" presId="urn:microsoft.com/office/officeart/2005/8/layout/cycle2"/>
    <dgm:cxn modelId="{763B6E70-7E57-4860-B7AD-3DA6606AECAC}" type="presOf" srcId="{172A19DE-815E-4BBB-93EA-A1923F5CFB6A}" destId="{784B62DF-91E4-4F6C-8693-E80AA7BE85A1}" srcOrd="1" destOrd="0" presId="urn:microsoft.com/office/officeart/2005/8/layout/cycle2"/>
    <dgm:cxn modelId="{2D521475-8502-465C-ADBC-EF381EB03648}" type="presOf" srcId="{8790804F-BDD3-419D-8AEA-41A865033908}" destId="{EC9FF612-A560-4345-8863-62EA9EEE6517}" srcOrd="0" destOrd="0" presId="urn:microsoft.com/office/officeart/2005/8/layout/cycle2"/>
    <dgm:cxn modelId="{70FE1F88-F1ED-4375-AF77-9F8909B9DAC5}" srcId="{19FDCCCF-84DE-47B4-8597-6C7012D40BA0}" destId="{2318E52A-D7A4-410F-96E8-90FD7259D56C}" srcOrd="2" destOrd="0" parTransId="{DF88CBD6-7C06-4FD3-8DDD-EA00F9E8FE79}" sibTransId="{172A19DE-815E-4BBB-93EA-A1923F5CFB6A}"/>
    <dgm:cxn modelId="{2BFCD692-8190-41DC-827F-FABECC2F19AB}" type="presOf" srcId="{269AFDA2-2329-436F-91A7-A2BA9835C462}" destId="{4C02E9BD-AC34-43FF-80D1-DCC0485A5160}" srcOrd="0" destOrd="0" presId="urn:microsoft.com/office/officeart/2005/8/layout/cycle2"/>
    <dgm:cxn modelId="{6488A697-E471-48BD-814E-D145DE7B801F}" srcId="{19FDCCCF-84DE-47B4-8597-6C7012D40BA0}" destId="{8790804F-BDD3-419D-8AEA-41A865033908}" srcOrd="1" destOrd="0" parTransId="{9806855D-18FC-4434-85AD-D77FBBE07E40}" sibTransId="{8C639BEA-5A3F-4268-BD99-EF75829B2299}"/>
    <dgm:cxn modelId="{3A288F9A-2D99-4D82-A792-C89E00E29665}" type="presOf" srcId="{CE43B62B-91A0-46B7-A411-90FB00DC0D99}" destId="{6C63CCAD-B845-4713-B9A6-7333DCB2F9AF}" srcOrd="0" destOrd="0" presId="urn:microsoft.com/office/officeart/2005/8/layout/cycle2"/>
    <dgm:cxn modelId="{0E1925A1-AE90-4C5F-9035-FA604E143D7F}" type="presOf" srcId="{128FA68E-9315-4BDE-BBFF-6301B1DB6841}" destId="{3BAFBE9C-61DC-450C-B0E9-E5E64D09B995}" srcOrd="1" destOrd="0" presId="urn:microsoft.com/office/officeart/2005/8/layout/cycle2"/>
    <dgm:cxn modelId="{F93F60B9-D119-49C5-BC1A-C87B79454165}" type="presOf" srcId="{128FA68E-9315-4BDE-BBFF-6301B1DB6841}" destId="{D7DE07DA-33EA-42C6-B79D-4E857D2DFC16}" srcOrd="0" destOrd="0" presId="urn:microsoft.com/office/officeart/2005/8/layout/cycle2"/>
    <dgm:cxn modelId="{F23E3FBD-55FA-4264-8796-4DA791F23BFE}" type="presOf" srcId="{1E1C5D20-6DB0-42AB-A19C-D069261F952A}" destId="{18E7394E-36E6-4526-8757-15D5D5A6501D}" srcOrd="1" destOrd="0" presId="urn:microsoft.com/office/officeart/2005/8/layout/cycle2"/>
    <dgm:cxn modelId="{713239D0-FB91-41A4-A27C-B7F6CB6F1189}" type="presOf" srcId="{8C639BEA-5A3F-4268-BD99-EF75829B2299}" destId="{23F66C06-F7A4-461B-A174-B92F4B5AEA5B}" srcOrd="0" destOrd="0" presId="urn:microsoft.com/office/officeart/2005/8/layout/cycle2"/>
    <dgm:cxn modelId="{AB372CD1-9D96-4041-8C7F-CC04AD3D61C4}" type="presOf" srcId="{19FDCCCF-84DE-47B4-8597-6C7012D40BA0}" destId="{35974428-8637-45D5-908A-840F4B65E2E5}" srcOrd="0" destOrd="0" presId="urn:microsoft.com/office/officeart/2005/8/layout/cycle2"/>
    <dgm:cxn modelId="{759FA8F0-6C4A-4E3B-9596-BF4920FF28E6}" srcId="{19FDCCCF-84DE-47B4-8597-6C7012D40BA0}" destId="{269AFDA2-2329-436F-91A7-A2BA9835C462}" srcOrd="0" destOrd="0" parTransId="{8FEF515F-A204-4A8C-941D-E30AEB71F415}" sibTransId="{1E1C5D20-6DB0-42AB-A19C-D069261F952A}"/>
    <dgm:cxn modelId="{3CC629A3-B54A-483C-9B2F-5EE778326881}" type="presParOf" srcId="{35974428-8637-45D5-908A-840F4B65E2E5}" destId="{4C02E9BD-AC34-43FF-80D1-DCC0485A5160}" srcOrd="0" destOrd="0" presId="urn:microsoft.com/office/officeart/2005/8/layout/cycle2"/>
    <dgm:cxn modelId="{4F5AAA93-8721-4927-A46B-1541B2BDF279}" type="presParOf" srcId="{35974428-8637-45D5-908A-840F4B65E2E5}" destId="{F7C4C451-5501-4EB1-9F6E-8BA4176E7FAB}" srcOrd="1" destOrd="0" presId="urn:microsoft.com/office/officeart/2005/8/layout/cycle2"/>
    <dgm:cxn modelId="{EFA062FA-27EF-4FFF-A293-05FE28B9DE7E}" type="presParOf" srcId="{F7C4C451-5501-4EB1-9F6E-8BA4176E7FAB}" destId="{18E7394E-36E6-4526-8757-15D5D5A6501D}" srcOrd="0" destOrd="0" presId="urn:microsoft.com/office/officeart/2005/8/layout/cycle2"/>
    <dgm:cxn modelId="{6E6BC1A5-8B68-40F5-951A-AF95D75A4EB6}" type="presParOf" srcId="{35974428-8637-45D5-908A-840F4B65E2E5}" destId="{EC9FF612-A560-4345-8863-62EA9EEE6517}" srcOrd="2" destOrd="0" presId="urn:microsoft.com/office/officeart/2005/8/layout/cycle2"/>
    <dgm:cxn modelId="{7863480A-E19A-4EDC-BE79-0CBDC4A358EE}" type="presParOf" srcId="{35974428-8637-45D5-908A-840F4B65E2E5}" destId="{23F66C06-F7A4-461B-A174-B92F4B5AEA5B}" srcOrd="3" destOrd="0" presId="urn:microsoft.com/office/officeart/2005/8/layout/cycle2"/>
    <dgm:cxn modelId="{30B8B0D8-61BA-461D-A96F-2B505C65A386}" type="presParOf" srcId="{23F66C06-F7A4-461B-A174-B92F4B5AEA5B}" destId="{044467A8-8CD7-47E7-A617-00DBD6385265}" srcOrd="0" destOrd="0" presId="urn:microsoft.com/office/officeart/2005/8/layout/cycle2"/>
    <dgm:cxn modelId="{A48E3C70-F1AB-4642-9A47-43A66528A0EC}" type="presParOf" srcId="{35974428-8637-45D5-908A-840F4B65E2E5}" destId="{84A812AD-49E2-444D-8B9F-13403408014A}" srcOrd="4" destOrd="0" presId="urn:microsoft.com/office/officeart/2005/8/layout/cycle2"/>
    <dgm:cxn modelId="{96CAF288-01D9-4420-A11D-6550AE987B46}" type="presParOf" srcId="{35974428-8637-45D5-908A-840F4B65E2E5}" destId="{E2C92E94-96A6-492C-945F-C9D4AAE1424A}" srcOrd="5" destOrd="0" presId="urn:microsoft.com/office/officeart/2005/8/layout/cycle2"/>
    <dgm:cxn modelId="{6DF6A7F6-5778-4ED8-BC55-C3A96A15C946}" type="presParOf" srcId="{E2C92E94-96A6-492C-945F-C9D4AAE1424A}" destId="{784B62DF-91E4-4F6C-8693-E80AA7BE85A1}" srcOrd="0" destOrd="0" presId="urn:microsoft.com/office/officeart/2005/8/layout/cycle2"/>
    <dgm:cxn modelId="{73DEDBCB-6B22-4DBE-9E4F-A9DC97749ABC}" type="presParOf" srcId="{35974428-8637-45D5-908A-840F4B65E2E5}" destId="{1CBE779A-3A78-4338-B6CE-A192D111BE5A}" srcOrd="6" destOrd="0" presId="urn:microsoft.com/office/officeart/2005/8/layout/cycle2"/>
    <dgm:cxn modelId="{36002F10-8578-41B8-924E-EE0699A5FFA0}" type="presParOf" srcId="{35974428-8637-45D5-908A-840F4B65E2E5}" destId="{9D90FF3D-83F8-41FD-8CD1-42218840FB13}" srcOrd="7" destOrd="0" presId="urn:microsoft.com/office/officeart/2005/8/layout/cycle2"/>
    <dgm:cxn modelId="{468C3AF5-F674-409C-99CE-DA9DD2102928}" type="presParOf" srcId="{9D90FF3D-83F8-41FD-8CD1-42218840FB13}" destId="{26E2EB94-5BA7-4702-9C8D-40082C6893ED}" srcOrd="0" destOrd="0" presId="urn:microsoft.com/office/officeart/2005/8/layout/cycle2"/>
    <dgm:cxn modelId="{93E5CDA0-9624-48D7-99F0-C37F1FA8ABE4}" type="presParOf" srcId="{35974428-8637-45D5-908A-840F4B65E2E5}" destId="{6C63CCAD-B845-4713-B9A6-7333DCB2F9AF}" srcOrd="8" destOrd="0" presId="urn:microsoft.com/office/officeart/2005/8/layout/cycle2"/>
    <dgm:cxn modelId="{DE374A76-011D-45C3-8C6A-E4B3F2989D6E}" type="presParOf" srcId="{35974428-8637-45D5-908A-840F4B65E2E5}" destId="{D7DE07DA-33EA-42C6-B79D-4E857D2DFC16}" srcOrd="9" destOrd="0" presId="urn:microsoft.com/office/officeart/2005/8/layout/cycle2"/>
    <dgm:cxn modelId="{FF363811-4BE7-4637-9602-A59ECB800337}" type="presParOf" srcId="{D7DE07DA-33EA-42C6-B79D-4E857D2DFC16}" destId="{3BAFBE9C-61DC-450C-B0E9-E5E64D09B9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2E9BD-AC34-43FF-80D1-DCC0485A5160}">
      <dsp:nvSpPr>
        <dsp:cNvPr id="0" name=""/>
        <dsp:cNvSpPr/>
      </dsp:nvSpPr>
      <dsp:spPr>
        <a:xfrm>
          <a:off x="3565619" y="1093"/>
          <a:ext cx="1569849" cy="1569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Banking &amp; Financial Services Ombudsman</a:t>
          </a:r>
          <a:endParaRPr lang="en-AU" sz="13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3795518" y="230992"/>
        <a:ext cx="1110051" cy="1110051"/>
      </dsp:txXfrm>
    </dsp:sp>
    <dsp:sp modelId="{F7C4C451-5501-4EB1-9F6E-8BA4176E7FAB}">
      <dsp:nvSpPr>
        <dsp:cNvPr id="0" name=""/>
        <dsp:cNvSpPr/>
      </dsp:nvSpPr>
      <dsp:spPr>
        <a:xfrm rot="2160000">
          <a:off x="5085690" y="1206572"/>
          <a:ext cx="416634" cy="52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097625" y="1275803"/>
        <a:ext cx="291644" cy="317894"/>
      </dsp:txXfrm>
    </dsp:sp>
    <dsp:sp modelId="{EC9FF612-A560-4345-8863-62EA9EEE6517}">
      <dsp:nvSpPr>
        <dsp:cNvPr id="0" name=""/>
        <dsp:cNvSpPr/>
      </dsp:nvSpPr>
      <dsp:spPr>
        <a:xfrm>
          <a:off x="5471624" y="1385887"/>
          <a:ext cx="1569849" cy="1569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Insurance Ombudsman Service</a:t>
          </a:r>
          <a:endParaRPr lang="en-AU" sz="13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5701523" y="1615786"/>
        <a:ext cx="1110051" cy="1110051"/>
      </dsp:txXfrm>
    </dsp:sp>
    <dsp:sp modelId="{23F66C06-F7A4-461B-A174-B92F4B5AEA5B}">
      <dsp:nvSpPr>
        <dsp:cNvPr id="0" name=""/>
        <dsp:cNvSpPr/>
      </dsp:nvSpPr>
      <dsp:spPr>
        <a:xfrm rot="6480000">
          <a:off x="5687861" y="3015008"/>
          <a:ext cx="416634" cy="52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5769668" y="3061537"/>
        <a:ext cx="291644" cy="317894"/>
      </dsp:txXfrm>
    </dsp:sp>
    <dsp:sp modelId="{84A812AD-49E2-444D-8B9F-13403408014A}">
      <dsp:nvSpPr>
        <dsp:cNvPr id="0" name=""/>
        <dsp:cNvSpPr/>
      </dsp:nvSpPr>
      <dsp:spPr>
        <a:xfrm>
          <a:off x="4743595" y="3626531"/>
          <a:ext cx="1569849" cy="1569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Financial Industry Complaints Service</a:t>
          </a:r>
          <a:endParaRPr lang="en-AU" sz="13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973494" y="3856430"/>
        <a:ext cx="1110051" cy="1110051"/>
      </dsp:txXfrm>
    </dsp:sp>
    <dsp:sp modelId="{E2C92E94-96A6-492C-945F-C9D4AAE1424A}">
      <dsp:nvSpPr>
        <dsp:cNvPr id="0" name=""/>
        <dsp:cNvSpPr/>
      </dsp:nvSpPr>
      <dsp:spPr>
        <a:xfrm rot="10800000">
          <a:off x="4154018" y="4146544"/>
          <a:ext cx="416634" cy="52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4279008" y="4252509"/>
        <a:ext cx="291644" cy="317894"/>
      </dsp:txXfrm>
    </dsp:sp>
    <dsp:sp modelId="{1CBE779A-3A78-4338-B6CE-A192D111BE5A}">
      <dsp:nvSpPr>
        <dsp:cNvPr id="0" name=""/>
        <dsp:cNvSpPr/>
      </dsp:nvSpPr>
      <dsp:spPr>
        <a:xfrm>
          <a:off x="2387642" y="3626531"/>
          <a:ext cx="1569849" cy="1569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Insurance Brokers Disputes Limited</a:t>
          </a:r>
          <a:endParaRPr lang="en-AU" sz="13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2617541" y="3856430"/>
        <a:ext cx="1110051" cy="1110051"/>
      </dsp:txXfrm>
    </dsp:sp>
    <dsp:sp modelId="{9D90FF3D-83F8-41FD-8CD1-42218840FB13}">
      <dsp:nvSpPr>
        <dsp:cNvPr id="0" name=""/>
        <dsp:cNvSpPr/>
      </dsp:nvSpPr>
      <dsp:spPr>
        <a:xfrm rot="15120000">
          <a:off x="2603879" y="3037436"/>
          <a:ext cx="416634" cy="52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2685686" y="3202837"/>
        <a:ext cx="291644" cy="317894"/>
      </dsp:txXfrm>
    </dsp:sp>
    <dsp:sp modelId="{6C63CCAD-B845-4713-B9A6-7333DCB2F9AF}">
      <dsp:nvSpPr>
        <dsp:cNvPr id="0" name=""/>
        <dsp:cNvSpPr/>
      </dsp:nvSpPr>
      <dsp:spPr>
        <a:xfrm>
          <a:off x="1659613" y="1385887"/>
          <a:ext cx="1569849" cy="1569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baseline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Credit Union Dispute Resolution Centre </a:t>
          </a:r>
          <a:endParaRPr lang="en-AU" sz="13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1889512" y="1615786"/>
        <a:ext cx="1110051" cy="1110051"/>
      </dsp:txXfrm>
    </dsp:sp>
    <dsp:sp modelId="{D7DE07DA-33EA-42C6-B79D-4E857D2DFC16}">
      <dsp:nvSpPr>
        <dsp:cNvPr id="0" name=""/>
        <dsp:cNvSpPr/>
      </dsp:nvSpPr>
      <dsp:spPr>
        <a:xfrm rot="19440000">
          <a:off x="3179684" y="1220434"/>
          <a:ext cx="416634" cy="52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3191619" y="1363133"/>
        <a:ext cx="291644" cy="317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89F9B2AA-6428-4544-91F5-80A18F22E902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73DEFE58-1546-43F4-B480-48469A7CA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CF82FE43-292D-436E-B176-A84282C661B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2B2413AE-96E7-4D0C-89E3-4496C5D0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9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9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63575"/>
            <a:ext cx="5778500" cy="3251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36096">
              <a:lnSpc>
                <a:spcPct val="150000"/>
              </a:lnSpc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06601-732C-BB45-87C2-98B7DDC709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3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6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1204913"/>
            <a:ext cx="5775325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82305">
              <a:lnSpc>
                <a:spcPct val="150000"/>
              </a:lnSpc>
              <a:buFont typeface="Arial" panose="020B0604020202020204" pitchFamily="34" charset="0"/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13AE-96E7-4D0C-89E3-4496C5D09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fos.org.au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496" cy="685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496" cy="685771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8680" y="4528460"/>
            <a:ext cx="11646259" cy="1402080"/>
          </a:xfrm>
          <a:prstGeom prst="rect">
            <a:avLst/>
          </a:prstGeom>
          <a:solidFill>
            <a:srgbClr val="687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8341" y="4629041"/>
            <a:ext cx="11513459" cy="480131"/>
          </a:xfrm>
          <a:noFill/>
        </p:spPr>
        <p:txBody>
          <a:bodyPr vert="horz" wrap="square" lIns="108000" tIns="54864" rIns="128016" bIns="54864" rtlCol="0" anchor="ctr">
            <a:spAutoFit/>
          </a:bodyPr>
          <a:lstStyle>
            <a:lvl1pPr>
              <a:lnSpc>
                <a:spcPct val="100000"/>
              </a:lnSpc>
              <a:defRPr lang="en-US" sz="2400" baseline="0" dirty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8341" y="5208220"/>
            <a:ext cx="8650923" cy="587853"/>
          </a:xfrm>
          <a:noFill/>
        </p:spPr>
        <p:txBody>
          <a:bodyPr lIns="108000" anchor="ctr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Author/Event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62402" y="5208220"/>
            <a:ext cx="2799401" cy="587853"/>
          </a:xfrm>
          <a:noFill/>
        </p:spPr>
        <p:txBody>
          <a:bodyPr vert="horz" wrap="square" lIns="108000" tIns="146304" rIns="108000" bIns="146304" rtlCol="0" anchor="ctr">
            <a:spAutoFit/>
          </a:bodyPr>
          <a:lstStyle>
            <a:lvl1pPr marL="288000" indent="-288000" algn="r">
              <a:spcBef>
                <a:spcPts val="300"/>
              </a:spcBef>
              <a:spcAft>
                <a:spcPts val="300"/>
              </a:spcAft>
              <a:buNone/>
              <a:defRPr lang="en-US" sz="1900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1600" smtClean="0"/>
            </a:lvl4pPr>
            <a:lvl5pPr>
              <a:defRPr lang="en-AU" sz="1600"/>
            </a:lvl5pPr>
          </a:lstStyle>
          <a:p>
            <a:pPr marL="0" lvl="0" indent="0"/>
            <a:r>
              <a:rPr lang="en-US" dirty="0"/>
              <a:t>November 2015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05" y="6090223"/>
            <a:ext cx="2047645" cy="5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/smartshap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510" y="2922842"/>
            <a:ext cx="11591692" cy="3211261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 smtClean="0"/>
            </a:lvl1pPr>
          </a:lstStyle>
          <a:p>
            <a:pPr lvl="0"/>
            <a:r>
              <a:rPr lang="en-US" dirty="0"/>
              <a:t>Click to insert table, chart or smart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9984" y="1260001"/>
            <a:ext cx="11597216" cy="1172629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, lorem non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dolor </a:t>
            </a:r>
            <a:r>
              <a:rPr lang="en-US" dirty="0" err="1"/>
              <a:t>nibh</a:t>
            </a:r>
            <a:r>
              <a:rPr lang="en-US" dirty="0"/>
              <a:t> tempus </a:t>
            </a:r>
            <a:r>
              <a:rPr lang="en-US" dirty="0" err="1"/>
              <a:t>est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pharetra </a:t>
            </a:r>
            <a:r>
              <a:rPr lang="en-US" dirty="0" err="1"/>
              <a:t>odio</a:t>
            </a:r>
            <a:r>
              <a:rPr lang="en-US" dirty="0"/>
              <a:t> mi ac est. </a:t>
            </a:r>
          </a:p>
        </p:txBody>
      </p:sp>
    </p:spTree>
    <p:extLst>
      <p:ext uri="{BB962C8B-B14F-4D97-AF65-F5344CB8AC3E}">
        <p14:creationId xmlns:p14="http://schemas.microsoft.com/office/powerpoint/2010/main" val="40685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/smartshap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510" y="1260000"/>
            <a:ext cx="11591692" cy="2190968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 smtClean="0"/>
            </a:lvl1pPr>
          </a:lstStyle>
          <a:p>
            <a:pPr lvl="0"/>
            <a:r>
              <a:rPr lang="en-US" dirty="0"/>
              <a:t>Click to insert table, chart or smart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9984" y="3897276"/>
            <a:ext cx="11597216" cy="1172629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, lorem non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dolor </a:t>
            </a:r>
            <a:r>
              <a:rPr lang="en-US" dirty="0" err="1"/>
              <a:t>nibh</a:t>
            </a:r>
            <a:r>
              <a:rPr lang="en-US" dirty="0"/>
              <a:t> tempus </a:t>
            </a:r>
            <a:r>
              <a:rPr lang="en-US" dirty="0" err="1"/>
              <a:t>est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pharetra </a:t>
            </a:r>
            <a:r>
              <a:rPr lang="en-US" dirty="0" err="1"/>
              <a:t>odio</a:t>
            </a:r>
            <a:r>
              <a:rPr lang="en-US" dirty="0"/>
              <a:t> mi ac est. </a:t>
            </a:r>
          </a:p>
        </p:txBody>
      </p:sp>
    </p:spTree>
    <p:extLst>
      <p:ext uri="{BB962C8B-B14F-4D97-AF65-F5344CB8AC3E}">
        <p14:creationId xmlns:p14="http://schemas.microsoft.com/office/powerpoint/2010/main" val="76508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8928" y="1260000"/>
            <a:ext cx="5559565" cy="5022851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 marL="0" indent="0">
              <a:buFontTx/>
              <a:buNone/>
              <a:defRPr lang="en-US" sz="1600" dirty="0" smtClean="0"/>
            </a:lvl1pPr>
          </a:lstStyle>
          <a:p>
            <a:pPr lvl="0"/>
            <a:r>
              <a:rPr lang="en-US" dirty="0"/>
              <a:t>Click to insert table, chart or smart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9984" y="1260002"/>
            <a:ext cx="5613400" cy="2342180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Phase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, lorem non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dolor </a:t>
            </a:r>
            <a:r>
              <a:rPr lang="en-US" dirty="0" err="1"/>
              <a:t>nibh</a:t>
            </a:r>
            <a:r>
              <a:rPr lang="en-US" dirty="0"/>
              <a:t> tempus </a:t>
            </a:r>
            <a:r>
              <a:rPr lang="en-US" dirty="0" err="1"/>
              <a:t>est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pharet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mi ac est. </a:t>
            </a:r>
          </a:p>
        </p:txBody>
      </p:sp>
    </p:spTree>
    <p:extLst>
      <p:ext uri="{BB962C8B-B14F-4D97-AF65-F5344CB8AC3E}">
        <p14:creationId xmlns:p14="http://schemas.microsoft.com/office/powerpoint/2010/main" val="80380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1777" y="1260001"/>
            <a:ext cx="5616000" cy="4855050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 marL="0" indent="0">
              <a:buFontTx/>
              <a:buNone/>
              <a:defRPr lang="en-US" sz="1600" dirty="0" smtClean="0"/>
            </a:lvl1pPr>
          </a:lstStyle>
          <a:p>
            <a:pPr lvl="0"/>
            <a:r>
              <a:rPr lang="en-US" dirty="0"/>
              <a:t>Click to insert table, chart or smart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90513" y="1260475"/>
            <a:ext cx="5616000" cy="4854591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>
              <a:defRPr lang="en-US" sz="1600" dirty="0" smtClean="0"/>
            </a:lvl1pPr>
          </a:lstStyle>
          <a:p>
            <a:pPr marL="0" lvl="0" indent="0">
              <a:buFontTx/>
              <a:buNone/>
            </a:pPr>
            <a:r>
              <a:rPr lang="en-US" dirty="0"/>
              <a:t>Click to insert table, chart or smart shape</a:t>
            </a:r>
          </a:p>
        </p:txBody>
      </p:sp>
    </p:spTree>
    <p:extLst>
      <p:ext uri="{BB962C8B-B14F-4D97-AF65-F5344CB8AC3E}">
        <p14:creationId xmlns:p14="http://schemas.microsoft.com/office/powerpoint/2010/main" val="65168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smart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5510" y="1260000"/>
            <a:ext cx="11591692" cy="4697402"/>
          </a:xfrm>
          <a:solidFill>
            <a:srgbClr val="EAEAEA"/>
          </a:solidFill>
        </p:spPr>
        <p:txBody>
          <a:bodyPr vert="horz" wrap="square" lIns="146304" tIns="146304" rIns="146304" bIns="146304" rtlCol="0">
            <a:noAutofit/>
          </a:bodyPr>
          <a:lstStyle>
            <a:lvl1pPr marL="0" indent="0">
              <a:buNone/>
              <a:defRPr lang="en-US" sz="1600" dirty="0" smtClean="0"/>
            </a:lvl1pPr>
            <a:lvl2pPr>
              <a:defRPr lang="en-US" dirty="0" smtClean="0"/>
            </a:lvl2pPr>
          </a:lstStyle>
          <a:p>
            <a:pPr lvl="0"/>
            <a:r>
              <a:rPr lang="en-US" dirty="0"/>
              <a:t>Click to insert table, chart or smart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7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1492" y="1260001"/>
            <a:ext cx="5260624" cy="48741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#Object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5949949" cy="1018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1290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2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580" y="1260000"/>
            <a:ext cx="5582920" cy="34644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986" y="1260000"/>
            <a:ext cx="5617633" cy="1018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6708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0896" y="2990850"/>
            <a:ext cx="5608320" cy="3143251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4927" y="2990850"/>
            <a:ext cx="5608320" cy="314325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86" y="1260000"/>
            <a:ext cx="11592983" cy="1018740"/>
          </a:xfrm>
          <a:solidFill>
            <a:srgbClr val="EAEAEA"/>
          </a:solidFill>
        </p:spPr>
        <p:txBody>
          <a:bodyPr vert="horz" wrap="square" lIns="72000" tIns="146304" rIns="146304" bIns="146304" rtlCol="0">
            <a:spAutoFit/>
          </a:bodyPr>
          <a:lstStyle>
            <a:lvl1pPr>
              <a:defRPr lang="en-US" dirty="0" smtClean="0"/>
            </a:lvl1pPr>
            <a:lvl2pPr>
              <a:defRPr lang="en-AU" dirty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002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text and image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330" y="1260001"/>
            <a:ext cx="5240871" cy="48741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986" y="1260000"/>
            <a:ext cx="5947833" cy="1018740"/>
          </a:xfrm>
          <a:solidFill>
            <a:srgbClr val="DAE8F2"/>
          </a:solidFill>
        </p:spPr>
        <p:txBody>
          <a:bodyPr vert="horz" wrap="square" lIns="72000" tIns="146304" rIns="146304" bIns="146304" rtlCol="0"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9067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2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p us to help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Help us to help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9984" y="1260002"/>
            <a:ext cx="11597216" cy="2603790"/>
          </a:xfrm>
        </p:spPr>
        <p:txBody>
          <a:bodyPr/>
          <a:lstStyle>
            <a:lvl1pPr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AU" sz="1800" b="1" u="sng" dirty="0">
                <a:solidFill>
                  <a:srgbClr val="FF0000"/>
                </a:solidFill>
              </a:rPr>
              <a:t>Note to FOS presenter</a:t>
            </a:r>
            <a:r>
              <a:rPr lang="en-AU" sz="1800" b="1" dirty="0">
                <a:solidFill>
                  <a:srgbClr val="FF0000"/>
                </a:solidFill>
              </a:rPr>
              <a:t>: </a:t>
            </a:r>
            <a:r>
              <a:rPr lang="en-AU" sz="1800" dirty="0">
                <a:solidFill>
                  <a:srgbClr val="FF0000"/>
                </a:solidFill>
              </a:rPr>
              <a:t>This slide is for presentations to FSPs, consumer representatives and financial counsellors rather than presentations to the general public. </a:t>
            </a:r>
            <a:r>
              <a:rPr lang="en-AU" sz="1800" b="1" dirty="0">
                <a:solidFill>
                  <a:srgbClr val="FF0000"/>
                </a:solidFill>
              </a:rPr>
              <a:t>Please delete this note before giving your presentation.</a:t>
            </a:r>
          </a:p>
          <a:p>
            <a:r>
              <a:rPr lang="en-AU" dirty="0"/>
              <a:t>Please let us know if you have recurring questions (</a:t>
            </a:r>
            <a:r>
              <a:rPr lang="en-AU" dirty="0" err="1"/>
              <a:t>eg</a:t>
            </a:r>
            <a:r>
              <a:rPr lang="en-AU" dirty="0"/>
              <a:t> our approach to a dispute type) – as chances </a:t>
            </a:r>
            <a:br>
              <a:rPr lang="en-AU" dirty="0"/>
            </a:br>
            <a:r>
              <a:rPr lang="en-AU" dirty="0"/>
              <a:t>are that others have them too. We may then be able to publish a case study or article in </a:t>
            </a:r>
            <a:r>
              <a:rPr lang="en-AU" i="1" dirty="0"/>
              <a:t>The Circular </a:t>
            </a:r>
            <a:br>
              <a:rPr lang="en-AU" i="1" dirty="0"/>
            </a:br>
            <a:r>
              <a:rPr lang="en-AU" dirty="0"/>
              <a:t>or on our website so everyone has clarity on the issues.</a:t>
            </a:r>
          </a:p>
          <a:p>
            <a:r>
              <a:rPr lang="en-AU" dirty="0"/>
              <a:t>Email us at </a:t>
            </a:r>
            <a:r>
              <a:rPr lang="en-AU" dirty="0">
                <a:hlinkClick r:id="rId2"/>
              </a:rPr>
              <a:t>publications@fos.org.au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31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1018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21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0"/>
            <a:ext cx="10945216" cy="2035942"/>
          </a:xfrm>
        </p:spPr>
        <p:txBody>
          <a:bodyPr/>
          <a:lstStyle>
            <a:lvl1pPr>
              <a:buClrTx/>
              <a:defRPr>
                <a:solidFill>
                  <a:srgbClr val="362C58"/>
                </a:solidFill>
              </a:defRPr>
            </a:lvl1pPr>
            <a:lvl2pPr>
              <a:buClrTx/>
              <a:defRPr>
                <a:solidFill>
                  <a:srgbClr val="362C58"/>
                </a:solidFill>
              </a:defRPr>
            </a:lvl2pPr>
            <a:lvl3pPr>
              <a:buClrTx/>
              <a:defRPr>
                <a:solidFill>
                  <a:srgbClr val="362C58"/>
                </a:solidFill>
              </a:defRPr>
            </a:lvl3pPr>
            <a:lvl4pPr>
              <a:buClrTx/>
              <a:defRPr>
                <a:solidFill>
                  <a:srgbClr val="362C58"/>
                </a:solidFill>
              </a:defRPr>
            </a:lvl4pPr>
            <a:lvl5pPr>
              <a:buClrTx/>
              <a:defRPr>
                <a:solidFill>
                  <a:srgbClr val="362C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987457"/>
            <a:ext cx="1066800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51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lai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510" y="1260002"/>
            <a:ext cx="11591692" cy="1757404"/>
          </a:xfrm>
          <a:solidFill>
            <a:srgbClr val="EAEAEA"/>
          </a:solidFill>
        </p:spPr>
        <p:txBody>
          <a:bodyPr vert="horz" wrap="square" lIns="72000" tIns="146304" rIns="146304" bIns="146304" rtlCol="0">
            <a:sp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, lorem non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dolor </a:t>
            </a:r>
            <a:r>
              <a:rPr lang="en-US" dirty="0" err="1"/>
              <a:t>nibh</a:t>
            </a:r>
            <a:r>
              <a:rPr lang="en-US" dirty="0"/>
              <a:t> tempus </a:t>
            </a:r>
            <a:r>
              <a:rPr lang="en-US" dirty="0" err="1"/>
              <a:t>est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pharetra </a:t>
            </a:r>
            <a:r>
              <a:rPr lang="en-US" dirty="0" err="1"/>
              <a:t>odio</a:t>
            </a:r>
            <a:r>
              <a:rPr lang="en-US" dirty="0"/>
              <a:t> mi ac est.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pellentesque</a:t>
            </a:r>
            <a:r>
              <a:rPr lang="en-US" dirty="0"/>
              <a:t> id.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2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984" y="2016000"/>
            <a:ext cx="11597216" cy="1018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9984" y="1260000"/>
            <a:ext cx="11597216" cy="603242"/>
          </a:xfrm>
        </p:spPr>
        <p:txBody>
          <a:bodyPr lIns="144000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5569A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623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lai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510" y="2008800"/>
            <a:ext cx="11591692" cy="1465016"/>
          </a:xfrm>
          <a:solidFill>
            <a:srgbClr val="EAEAEA"/>
          </a:solidFill>
        </p:spPr>
        <p:txBody>
          <a:bodyPr vert="horz" wrap="square" lIns="72000" tIns="146304" rIns="146304" bIns="146304" rtlCol="0">
            <a:sp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, lorem non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dolor </a:t>
            </a:r>
            <a:r>
              <a:rPr lang="en-US" dirty="0" err="1"/>
              <a:t>nibh</a:t>
            </a:r>
            <a:r>
              <a:rPr lang="en-US" dirty="0"/>
              <a:t> tempus </a:t>
            </a:r>
            <a:r>
              <a:rPr lang="en-US" dirty="0" err="1"/>
              <a:t>est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pharetra </a:t>
            </a:r>
            <a:r>
              <a:rPr lang="en-US" dirty="0" err="1"/>
              <a:t>odio</a:t>
            </a:r>
            <a:r>
              <a:rPr lang="en-US" dirty="0"/>
              <a:t> mi ac est.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dui </a:t>
            </a:r>
            <a:r>
              <a:rPr lang="en-US" dirty="0" err="1"/>
              <a:t>pellentesque</a:t>
            </a:r>
            <a:r>
              <a:rPr lang="en-US" dirty="0"/>
              <a:t> id.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9984" y="1260000"/>
            <a:ext cx="11597216" cy="603242"/>
          </a:xfrm>
          <a:solidFill>
            <a:srgbClr val="EAEAEA"/>
          </a:solidFill>
        </p:spPr>
        <p:txBody>
          <a:bodyPr vert="horz" wrap="square" lIns="144000" tIns="146304" rIns="146304" bIns="146304" rtlCol="0">
            <a:spAutoFit/>
          </a:bodyPr>
          <a:lstStyle>
            <a:lvl1pPr>
              <a:defRPr lang="en-US" sz="2000" dirty="0" smtClean="0">
                <a:solidFill>
                  <a:srgbClr val="5569A9"/>
                </a:solidFill>
                <a:latin typeface="+mj-lt"/>
              </a:defRPr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76807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acc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1018740"/>
          </a:xfrm>
          <a:solidFill>
            <a:srgbClr val="EAEAEA"/>
          </a:solidFill>
        </p:spPr>
        <p:txBody>
          <a:bodyPr vert="horz" wrap="square" lIns="72000" tIns="146304" rIns="146304" bIns="146304" rtlCol="0"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9984" y="3137713"/>
            <a:ext cx="11597216" cy="1018740"/>
          </a:xfrm>
          <a:solidFill>
            <a:srgbClr val="DAE8F2"/>
          </a:solidFill>
        </p:spPr>
        <p:txBody>
          <a:bodyPr vert="horz" wrap="square" lIns="72000" tIns="146304" rIns="146304" bIns="146304" rtlCol="0"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3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s/smartshap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0896" y="3413206"/>
            <a:ext cx="5608320" cy="2720894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Click to insert table, chart or smart shape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4927" y="3413206"/>
            <a:ext cx="5608320" cy="2720894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Click to insert table, chart or smart shape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86" y="1260000"/>
            <a:ext cx="11592983" cy="1018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760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table/smart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0896" y="2452831"/>
            <a:ext cx="5608320" cy="2440394"/>
          </a:xfrm>
          <a:solidFill>
            <a:srgbClr val="EAEAEA"/>
          </a:solidFill>
        </p:spPr>
        <p:txBody>
          <a:bodyPr vert="horz" wrap="square" lIns="126000" tIns="126000" rIns="164592" bIns="126000" rtlCol="0">
            <a:noAutofit/>
          </a:bodyPr>
          <a:lstStyle>
            <a:lvl1pPr>
              <a:defRPr lang="en-US" sz="1600" dirty="0" smtClean="0"/>
            </a:lvl1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Click to insert table, chart or smart shape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013" y="332708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AU" dirty="0"/>
              <a:t>Main title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86" y="1260000"/>
            <a:ext cx="11592983" cy="1018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9986" y="5119341"/>
            <a:ext cx="11592983" cy="587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91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6"/>
            <a:ext cx="12190992" cy="68574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128" y="6400803"/>
            <a:ext cx="1122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011" y="1260000"/>
            <a:ext cx="11596188" cy="101874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72000" tIns="146304" rIns="146304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4" y="188609"/>
            <a:ext cx="11612952" cy="723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013" y="339221"/>
            <a:ext cx="10365699" cy="405752"/>
          </a:xfrm>
          <a:prstGeom prst="rect">
            <a:avLst/>
          </a:prstGeom>
          <a:noFill/>
        </p:spPr>
        <p:txBody>
          <a:bodyPr vert="horz" wrap="square" lIns="128016" tIns="54864" rIns="128016" bIns="54864" rtlCol="0" anchor="ctr">
            <a:spAutoFit/>
          </a:bodyPr>
          <a:lstStyle/>
          <a:p>
            <a:pPr lvl="0"/>
            <a:r>
              <a:rPr lang="en-AU" dirty="0"/>
              <a:t>Main title line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7" y="6339140"/>
            <a:ext cx="1377079" cy="3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4" r:id="rId3"/>
    <p:sldLayoutId id="2147483663" r:id="rId4"/>
    <p:sldLayoutId id="2147483686" r:id="rId5"/>
    <p:sldLayoutId id="2147483687" r:id="rId6"/>
    <p:sldLayoutId id="2147483676" r:id="rId7"/>
    <p:sldLayoutId id="2147483680" r:id="rId8"/>
    <p:sldLayoutId id="2147483688" r:id="rId9"/>
    <p:sldLayoutId id="2147483677" r:id="rId10"/>
    <p:sldLayoutId id="2147483683" r:id="rId11"/>
    <p:sldLayoutId id="2147483678" r:id="rId12"/>
    <p:sldLayoutId id="2147483689" r:id="rId13"/>
    <p:sldLayoutId id="2147483682" r:id="rId14"/>
    <p:sldLayoutId id="2147483664" r:id="rId15"/>
    <p:sldLayoutId id="2147483665" r:id="rId16"/>
    <p:sldLayoutId id="2147483679" r:id="rId17"/>
    <p:sldLayoutId id="2147483674" r:id="rId18"/>
    <p:sldLayoutId id="2147483685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lang="en-US" sz="2100" kern="12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87AB2"/>
        </a:buClr>
        <a:buSzPct val="120000"/>
        <a:buFont typeface="Webdings" panose="05030102010509060703" pitchFamily="18" charset="2"/>
        <a:buChar char="4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706080"/>
        </a:buClr>
        <a:buSzPct val="100000"/>
        <a:buFont typeface="Webdings" panose="05030102010509060703" pitchFamily="18" charset="2"/>
        <a:buChar char="4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4" userDrawn="1">
          <p15:clr>
            <a:srgbClr val="F26B43"/>
          </p15:clr>
        </p15:guide>
        <p15:guide id="2" pos="7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.org.a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s.org.au/resolving-disputes/" TargetMode="External"/><Relationship Id="rId4" Type="http://schemas.openxmlformats.org/officeDocument/2006/relationships/hyperlink" Target="http://www.fos.org.au/publica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About the Financial Ombudsman Service Australia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1" y="5062026"/>
            <a:ext cx="8650923" cy="880241"/>
          </a:xfrm>
        </p:spPr>
        <p:txBody>
          <a:bodyPr/>
          <a:lstStyle/>
          <a:p>
            <a:r>
              <a:rPr lang="en-AU" dirty="0"/>
              <a:t>2017 Asia Pacific Insurance Conference, Singapore</a:t>
            </a:r>
            <a:br>
              <a:rPr lang="en-AU" dirty="0"/>
            </a:br>
            <a:r>
              <a:rPr lang="en-AU" dirty="0"/>
              <a:t>Don O’Halloran – Ombudsman, FOS Australia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62402" y="5354414"/>
            <a:ext cx="2799401" cy="587853"/>
          </a:xfrm>
        </p:spPr>
        <p:txBody>
          <a:bodyPr/>
          <a:lstStyle/>
          <a:p>
            <a:r>
              <a:rPr lang="en-AU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134705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disputes we </a:t>
            </a: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can</a:t>
            </a:r>
            <a:r>
              <a:rPr lang="en-AU" dirty="0"/>
              <a:t> consider (continued)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3199450" cy="2819233"/>
          </a:xfrm>
        </p:spPr>
        <p:txBody>
          <a:bodyPr/>
          <a:lstStyle/>
          <a:p>
            <a:r>
              <a:rPr lang="en-AU" dirty="0"/>
              <a:t>Home and contents</a:t>
            </a:r>
          </a:p>
          <a:p>
            <a:r>
              <a:rPr lang="en-AU" dirty="0"/>
              <a:t>Motor vehicle</a:t>
            </a:r>
          </a:p>
          <a:p>
            <a:r>
              <a:rPr lang="en-AU" dirty="0"/>
              <a:t>Travel</a:t>
            </a:r>
          </a:p>
          <a:p>
            <a:r>
              <a:rPr lang="en-AU" dirty="0"/>
              <a:t>Accident and sickness</a:t>
            </a:r>
          </a:p>
          <a:p>
            <a:r>
              <a:rPr lang="en-AU" dirty="0"/>
              <a:t>Consumer credit</a:t>
            </a:r>
          </a:p>
          <a:p>
            <a:r>
              <a:rPr lang="en-AU" dirty="0"/>
              <a:t>Marine (pleasure craft)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984" y="4162698"/>
            <a:ext cx="3199450" cy="19266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Does not include:</a:t>
            </a:r>
          </a:p>
          <a:p>
            <a:r>
              <a:rPr lang="en-AU" dirty="0"/>
              <a:t>Professional indemnity</a:t>
            </a:r>
          </a:p>
          <a:p>
            <a:r>
              <a:rPr lang="en-AU" dirty="0"/>
              <a:t>Public liability</a:t>
            </a:r>
          </a:p>
          <a:p>
            <a:r>
              <a:rPr lang="en-AU" dirty="0"/>
              <a:t>Workers compensation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671" y="1683618"/>
            <a:ext cx="804190" cy="282573"/>
          </a:xfrm>
          <a:prstGeom prst="rect">
            <a:avLst/>
          </a:prstGeom>
          <a:noFill/>
        </p:spPr>
        <p:txBody>
          <a:bodyPr vert="horz" wrap="none" lIns="18000" tIns="18000" rIns="18000" bIns="18000" rtlCol="0">
            <a:sp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rgbClr val="6174A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2016-17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49076782"/>
              </p:ext>
            </p:extLst>
          </p:nvPr>
        </p:nvGraphicFramePr>
        <p:xfrm>
          <a:off x="3987475" y="1375705"/>
          <a:ext cx="7235255" cy="388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87475" y="5238628"/>
            <a:ext cx="7235255" cy="8507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" tIns="108000" rIns="18000" bIns="18000"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1800" i="1" dirty="0"/>
              <a:t>* Outside Terms of Reference, privacy and confidentiality, transactions, advice, financial difficulty, not yet determined</a:t>
            </a:r>
          </a:p>
        </p:txBody>
      </p:sp>
    </p:spTree>
    <p:extLst>
      <p:ext uri="{BB962C8B-B14F-4D97-AF65-F5344CB8AC3E}">
        <p14:creationId xmlns:p14="http://schemas.microsoft.com/office/powerpoint/2010/main" val="331624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disputes we </a:t>
            </a: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can’t</a:t>
            </a:r>
            <a:r>
              <a:rPr lang="en-AU" dirty="0"/>
              <a:t> consider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58785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some types of disputes that we can’t deal with, for example: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9985" y="2002596"/>
            <a:ext cx="7750430" cy="4165122"/>
          </a:xfrm>
        </p:spPr>
        <p:txBody>
          <a:bodyPr wrap="square" tIns="126000" bIns="7200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800" dirty="0"/>
              <a:t>Disputes with a business that is not a member of FOS when the dispute is lodged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800" dirty="0"/>
              <a:t>Disputes that have already been dealt with by a court, tribunal, arbitrator or another external dispute resolution scheme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800" dirty="0"/>
              <a:t>Some disputes which are the subject of legal proceedings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800" dirty="0"/>
              <a:t>Specific insurance products such as compulsory third party insurance, private health insurance and some commercial general insurance products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800" dirty="0"/>
              <a:t>Decisions of trustees of approved deposit funds and regulated superannuation funds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800" dirty="0"/>
              <a:t>An FSP’s assessment of the credit risk posed by a borrower (with exceptions in cases of irresponsible lending or financial hardship)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6" y="2002595"/>
            <a:ext cx="3739655" cy="23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0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Deciding disputes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58785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process for deciding disputes (unless paragraph 8.6 applies)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984" y="2034126"/>
            <a:ext cx="11597216" cy="3567887"/>
          </a:xfrm>
        </p:spPr>
        <p:txBody>
          <a:bodyPr>
            <a:noAutofit/>
          </a:bodyPr>
          <a:lstStyle/>
          <a:p>
            <a:r>
              <a:rPr lang="en-AU" dirty="0"/>
              <a:t>After giving the parties a reasonable opportunity to make submissions and provide information about the matters in dispute, FOS makes an assessment referred to as a </a:t>
            </a: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recommendation</a:t>
            </a:r>
            <a:r>
              <a:rPr lang="en-AU" dirty="0"/>
              <a:t>. </a:t>
            </a:r>
          </a:p>
          <a:p>
            <a:r>
              <a:rPr lang="en-AU" dirty="0"/>
              <a:t>If both parties accept the recommendation within 30 days of receiving it, the dispute is resolved on the basis of the recommendation. </a:t>
            </a:r>
          </a:p>
          <a:p>
            <a:r>
              <a:rPr lang="en-AU" dirty="0"/>
              <a:t>If, within 30 days of receiving the recommendation, either: </a:t>
            </a:r>
          </a:p>
          <a:p>
            <a:pPr lvl="1"/>
            <a:r>
              <a:rPr lang="en-AU" sz="1900" dirty="0"/>
              <a:t>the financial services provider does not accept the recommendation in relation to the dispute; or </a:t>
            </a:r>
          </a:p>
          <a:p>
            <a:pPr lvl="1"/>
            <a:r>
              <a:rPr lang="en-AU" sz="1900" dirty="0"/>
              <a:t>either party requests FOS to proceed from a recommendation to a </a:t>
            </a:r>
            <a:r>
              <a:rPr lang="en-AU" sz="1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determination</a:t>
            </a:r>
            <a:r>
              <a:rPr lang="en-AU" sz="1900" dirty="0"/>
              <a:t>, </a:t>
            </a:r>
          </a:p>
          <a:p>
            <a:pPr lvl="1"/>
            <a:r>
              <a:rPr lang="en-AU" sz="1900" dirty="0"/>
              <a:t>FOS will proceed to a determination by an Ombudsman, an Adjudicator or by a FOS Panel 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8040414" y="5395347"/>
            <a:ext cx="3005958" cy="11880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46304" rIns="146304" bIns="146304" rtlCol="0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7AB2"/>
              </a:buClr>
              <a:buSzPct val="120000"/>
              <a:buFont typeface="Webdings" panose="05030102010509060703" pitchFamily="18" charset="2"/>
              <a:buChar char="4"/>
              <a:defRPr lang="en-US" sz="1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6080"/>
              </a:buClr>
              <a:buSzPct val="100000"/>
              <a:buFont typeface="Webdings" panose="05030102010509060703" pitchFamily="18" charset="2"/>
              <a:buChar char="4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FOS Terms of reference </a:t>
            </a:r>
          </a:p>
          <a:p>
            <a:r>
              <a:rPr lang="en-AU" sz="1600" dirty="0">
                <a:solidFill>
                  <a:schemeClr val="bg1"/>
                </a:solidFill>
              </a:rPr>
              <a:t>Expedited process for deciding disputes (8.6)</a:t>
            </a:r>
          </a:p>
        </p:txBody>
      </p:sp>
    </p:spTree>
    <p:extLst>
      <p:ext uri="{BB962C8B-B14F-4D97-AF65-F5344CB8AC3E}">
        <p14:creationId xmlns:p14="http://schemas.microsoft.com/office/powerpoint/2010/main" val="85546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Deciding disputes (continued)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58785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Expedited process for deciding disputes (8.6)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984" y="1992086"/>
            <a:ext cx="6257961" cy="4111895"/>
          </a:xfrm>
        </p:spPr>
        <p:txBody>
          <a:bodyPr>
            <a:spAutoFit/>
          </a:bodyPr>
          <a:lstStyle/>
          <a:p>
            <a:r>
              <a:rPr lang="en-AU" dirty="0"/>
              <a:t>Notwithstanding paragraph 8.5, FOS may proceed to a determination by an Ombudsman, an Adjudicator or by a FOS Panel without a recommendation first being made. </a:t>
            </a:r>
          </a:p>
          <a:p>
            <a:r>
              <a:rPr lang="en-AU" dirty="0"/>
              <a:t>This expedited process will be followed if FOS considers that this would be appropriate in the circumstances. </a:t>
            </a:r>
          </a:p>
          <a:p>
            <a:r>
              <a:rPr lang="en-AU" dirty="0"/>
              <a:t>If so, FOS must advise the parties of this intended course of action and must not make the determination without first giving the parties a reasonable opportunity to make submissions and provide information about the matters in dispute. 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6703282" y="1992086"/>
            <a:ext cx="3005958" cy="11880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46304" rIns="146304" bIns="146304" rtlCol="0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7AB2"/>
              </a:buClr>
              <a:buSzPct val="120000"/>
              <a:buFont typeface="Webdings" panose="05030102010509060703" pitchFamily="18" charset="2"/>
              <a:buChar char="4"/>
              <a:defRPr lang="en-US" sz="1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6080"/>
              </a:buClr>
              <a:buSzPct val="100000"/>
              <a:buFont typeface="Webdings" panose="05030102010509060703" pitchFamily="18" charset="2"/>
              <a:buChar char="4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FOS Terms of reference </a:t>
            </a:r>
          </a:p>
          <a:p>
            <a:r>
              <a:rPr lang="en-AU" sz="1600" dirty="0">
                <a:solidFill>
                  <a:schemeClr val="bg1"/>
                </a:solidFill>
              </a:rPr>
              <a:t>8.5 process for deciding disputes</a:t>
            </a:r>
          </a:p>
        </p:txBody>
      </p:sp>
    </p:spTree>
    <p:extLst>
      <p:ext uri="{BB962C8B-B14F-4D97-AF65-F5344CB8AC3E}">
        <p14:creationId xmlns:p14="http://schemas.microsoft.com/office/powerpoint/2010/main" val="68426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Deciding disputes (continued)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58785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Recommendations and determinations (8.7)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984" y="2044637"/>
            <a:ext cx="11597216" cy="4096506"/>
          </a:xfrm>
        </p:spPr>
        <p:txBody>
          <a:bodyPr>
            <a:spAutoFit/>
          </a:bodyPr>
          <a:lstStyle/>
          <a:p>
            <a:r>
              <a:rPr lang="en-AU" dirty="0"/>
              <a:t>Recommendations and determinations must be writing and may either reach: </a:t>
            </a:r>
          </a:p>
          <a:p>
            <a:pPr lvl="1"/>
            <a:r>
              <a:rPr lang="en-AU" dirty="0"/>
              <a:t>a conclusion about the merits of the dispute; or </a:t>
            </a:r>
          </a:p>
          <a:p>
            <a:pPr lvl="1"/>
            <a:r>
              <a:rPr lang="en-AU" dirty="0"/>
              <a:t>the view that, given the procedures adopted by FOS, it would not be appropriate</a:t>
            </a:r>
            <a:br>
              <a:rPr lang="en-AU" dirty="0"/>
            </a:br>
            <a:r>
              <a:rPr lang="en-AU" dirty="0"/>
              <a:t>for FOS to reach any conclusion as to the merits of the dispute </a:t>
            </a:r>
          </a:p>
          <a:p>
            <a:r>
              <a:rPr lang="en-AU" dirty="0"/>
              <a:t>They must also:</a:t>
            </a:r>
          </a:p>
          <a:p>
            <a:pPr lvl="1"/>
            <a:r>
              <a:rPr lang="en-AU" dirty="0"/>
              <a:t>set out reasons for any conclusion about the merits of a dispute or view of the kind referred to in paragraph 8.7a)(ii)(B) </a:t>
            </a:r>
          </a:p>
          <a:p>
            <a:pPr lvl="1"/>
            <a:r>
              <a:rPr lang="en-AU" dirty="0"/>
              <a:t>specify any remedy, determined in accordance with paragraph 9, that FOS considers fair and appropriate; and </a:t>
            </a:r>
          </a:p>
          <a:p>
            <a:pPr lvl="1"/>
            <a:r>
              <a:rPr lang="en-AU" dirty="0"/>
              <a:t>be provided to all parties to the dispute.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00" y="2222622"/>
            <a:ext cx="858899" cy="5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Contact details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89984" y="1260000"/>
            <a:ext cx="11597216" cy="4296561"/>
          </a:xfrm>
        </p:spPr>
        <p:txBody>
          <a:bodyPr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AU" sz="2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FOS Australia</a:t>
            </a:r>
            <a:br>
              <a:rPr lang="en-AU" sz="2000" dirty="0"/>
            </a:br>
            <a:r>
              <a:rPr lang="en-AU" sz="2000" dirty="0"/>
              <a:t>GPO Box 3</a:t>
            </a:r>
            <a:br>
              <a:rPr lang="en-AU" sz="2000" dirty="0"/>
            </a:br>
            <a:r>
              <a:rPr lang="en-AU" sz="2000" dirty="0"/>
              <a:t>Melbourne VIC 3001</a:t>
            </a:r>
            <a:br>
              <a:rPr lang="en-AU" sz="2000" dirty="0"/>
            </a:br>
            <a:r>
              <a:rPr lang="en-AU" sz="2000" dirty="0"/>
              <a:t>(Australia)</a:t>
            </a:r>
            <a:br>
              <a:rPr lang="en-AU" sz="2000" dirty="0"/>
            </a:br>
            <a:r>
              <a:rPr lang="en-AU" sz="2000" dirty="0">
                <a:hlinkClick r:id="rId3"/>
              </a:rPr>
              <a:t>www.fos.org.au</a:t>
            </a:r>
            <a:endParaRPr lang="en-AU" sz="2000" dirty="0"/>
          </a:p>
          <a:p>
            <a:pPr marL="0" indent="0">
              <a:spcAft>
                <a:spcPts val="1800"/>
              </a:spcAft>
              <a:buNone/>
            </a:pPr>
            <a:r>
              <a:rPr lang="en-AU" sz="20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Consumers contact:</a:t>
            </a:r>
            <a:br>
              <a:rPr lang="en-A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AU" sz="2000" dirty="0"/>
              <a:t>1800 367 287 (1800 FOS AUS)</a:t>
            </a:r>
          </a:p>
          <a:p>
            <a:pPr>
              <a:spcAft>
                <a:spcPts val="1800"/>
              </a:spcAft>
            </a:pPr>
            <a:r>
              <a:rPr lang="en-AU" sz="2000" dirty="0"/>
              <a:t>Publications including the circular and the FOS Approach documents:</a:t>
            </a:r>
            <a:br>
              <a:rPr lang="en-AU" sz="2000" dirty="0"/>
            </a:br>
            <a:r>
              <a:rPr lang="en-AU" sz="2000" dirty="0">
                <a:hlinkClick r:id="rId4"/>
              </a:rPr>
              <a:t>www.fos.org.au/publications/</a:t>
            </a:r>
            <a:r>
              <a:rPr lang="en-AU" sz="2000" dirty="0"/>
              <a:t> </a:t>
            </a:r>
          </a:p>
          <a:p>
            <a:pPr>
              <a:spcAft>
                <a:spcPts val="1800"/>
              </a:spcAft>
            </a:pPr>
            <a:r>
              <a:rPr lang="en-AU" sz="2000" dirty="0"/>
              <a:t>FOS dispute process: </a:t>
            </a:r>
            <a:r>
              <a:rPr lang="en-AU" sz="2000" dirty="0">
                <a:hlinkClick r:id="rId5"/>
              </a:rPr>
              <a:t>www.fos.org.au/resolving-disputes/</a:t>
            </a: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16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Australia – some quick demographics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11" y="1427147"/>
            <a:ext cx="5068223" cy="464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3038" y="1410385"/>
            <a:ext cx="2250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Almost</a:t>
            </a:r>
            <a:br>
              <a:rPr lang="en-AU" sz="2000" dirty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AU" sz="2000" dirty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24 million people live in Australia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3376" y="3155237"/>
            <a:ext cx="372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402B5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7.741 million km²</a:t>
            </a:r>
            <a:br>
              <a:rPr lang="en-AU" sz="2000" dirty="0">
                <a:solidFill>
                  <a:srgbClr val="402B5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AU" sz="2000" dirty="0">
                <a:solidFill>
                  <a:srgbClr val="402B5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(2.989 million sq miles)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1586" y="1410370"/>
            <a:ext cx="2027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687AB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speak</a:t>
            </a:r>
            <a:br>
              <a:rPr lang="en-AU" sz="2000" dirty="0">
                <a:solidFill>
                  <a:srgbClr val="687AB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AU" sz="2000" dirty="0">
                <a:solidFill>
                  <a:srgbClr val="687AB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 160 different   languages at home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98362" y="4476734"/>
            <a:ext cx="2144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AUD$1,499 average weekly earning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7454" y="3710646"/>
            <a:ext cx="176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17.7 million cars</a:t>
            </a:r>
            <a:br>
              <a:rPr lang="en-AU" sz="20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AU" sz="20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the road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9384" y="5077364"/>
            <a:ext cx="2049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</a:t>
            </a:r>
            <a:br>
              <a:rPr lang="en-AU" sz="2000" dirty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AU" sz="2000" dirty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 million mobile phones</a:t>
            </a:r>
          </a:p>
        </p:txBody>
      </p:sp>
    </p:spTree>
    <p:extLst>
      <p:ext uri="{BB962C8B-B14F-4D97-AF65-F5344CB8AC3E}">
        <p14:creationId xmlns:p14="http://schemas.microsoft.com/office/powerpoint/2010/main" val="31959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FOS was formed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5240256"/>
              </p:ext>
            </p:extLst>
          </p:nvPr>
        </p:nvGraphicFramePr>
        <p:xfrm>
          <a:off x="1589903" y="1139825"/>
          <a:ext cx="8701088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2"/>
          <a:stretch/>
        </p:blipFill>
        <p:spPr>
          <a:xfrm>
            <a:off x="4956985" y="3174546"/>
            <a:ext cx="2116472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2016/17 snapshot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4493500"/>
              </p:ext>
            </p:extLst>
          </p:nvPr>
        </p:nvGraphicFramePr>
        <p:xfrm>
          <a:off x="5621561" y="1305636"/>
          <a:ext cx="6096000" cy="47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2838" y="1257839"/>
            <a:ext cx="724562" cy="82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578" y="1095453"/>
            <a:ext cx="3366746" cy="664797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rgbClr val="402B56"/>
                </a:solidFill>
              </a:rPr>
              <a:t>Total disputes received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78" y="1419599"/>
            <a:ext cx="2328385" cy="1126462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>
              <a:buNone/>
            </a:pPr>
            <a:r>
              <a:rPr lang="en-AU" sz="5400" dirty="0">
                <a:solidFill>
                  <a:srgbClr val="402B56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39,479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6668" y="1879525"/>
            <a:ext cx="896903" cy="726353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 algn="ctr">
              <a:buNone/>
            </a:pPr>
            <a:r>
              <a:rPr lang="en-AU" sz="2800" dirty="0">
                <a:solidFill>
                  <a:srgbClr val="402B56"/>
                </a:solidFill>
                <a:latin typeface="Century Gothic" panose="020B0502020202020204" pitchFamily="34" charset="0"/>
              </a:rPr>
              <a:t>16%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578" y="2726615"/>
            <a:ext cx="3098788" cy="664797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rgbClr val="402B56"/>
                </a:solidFill>
              </a:rPr>
              <a:t>Total disputes closed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278" y="3050761"/>
            <a:ext cx="2328385" cy="1126462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>
              <a:buNone/>
            </a:pPr>
            <a:r>
              <a:rPr lang="en-AU" sz="5400" dirty="0">
                <a:solidFill>
                  <a:srgbClr val="402B56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39,481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6668" y="3510687"/>
            <a:ext cx="896903" cy="726353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 algn="ctr">
              <a:buNone/>
            </a:pPr>
            <a:r>
              <a:rPr lang="en-AU" sz="2800" dirty="0"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78" y="4357778"/>
            <a:ext cx="3278905" cy="1034129"/>
          </a:xfrm>
          <a:prstGeom prst="rect">
            <a:avLst/>
          </a:prstGeom>
          <a:noFill/>
        </p:spPr>
        <p:txBody>
          <a:bodyPr vert="horz" wrap="square" lIns="72000" tIns="146304" rIns="146304" bIns="146304" rtlCol="0">
            <a:sp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rgbClr val="402B56"/>
                </a:solidFill>
              </a:rPr>
              <a:t>General insurance disputes accepted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278" y="5009178"/>
            <a:ext cx="1945267" cy="1126462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>
              <a:buNone/>
            </a:pPr>
            <a:r>
              <a:rPr lang="en-AU" sz="5400" dirty="0">
                <a:solidFill>
                  <a:srgbClr val="402B56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8,756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6668" y="5141850"/>
            <a:ext cx="896903" cy="726353"/>
          </a:xfrm>
          <a:prstGeom prst="rect">
            <a:avLst/>
          </a:prstGeom>
          <a:noFill/>
        </p:spPr>
        <p:txBody>
          <a:bodyPr vert="horz" wrap="none" lIns="72000" tIns="146304" rIns="146304" bIns="146304" rtlCol="0">
            <a:spAutoFit/>
          </a:bodyPr>
          <a:lstStyle/>
          <a:p>
            <a:pPr marL="0" indent="0" algn="ctr">
              <a:buNone/>
            </a:pPr>
            <a:r>
              <a:rPr lang="en-AU" sz="2800" dirty="0">
                <a:solidFill>
                  <a:srgbClr val="402B56"/>
                </a:solidFill>
                <a:latin typeface="Century Gothic" panose="020B0502020202020204" pitchFamily="34" charset="0"/>
              </a:rPr>
              <a:t>35%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2838" y="2887210"/>
            <a:ext cx="724562" cy="8201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2838" y="4516582"/>
            <a:ext cx="724562" cy="8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role of FOS Australia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5827037" cy="4127284"/>
          </a:xfrm>
        </p:spPr>
        <p:txBody>
          <a:bodyPr wrap="square">
            <a:spAutoFit/>
          </a:bodyPr>
          <a:lstStyle/>
          <a:p>
            <a:r>
              <a:rPr lang="en-AU" dirty="0"/>
              <a:t>We make our own inquiries to assess all the issues, not just those that parties want to present</a:t>
            </a:r>
          </a:p>
          <a:p>
            <a:r>
              <a:rPr lang="en-AU" dirty="0"/>
              <a:t>We aim to resolves disputes by negotiation, assessment and conciliation</a:t>
            </a:r>
          </a:p>
          <a:p>
            <a:r>
              <a:rPr lang="en-AU" dirty="0"/>
              <a:t>Decisions are binding on financial service providers (FSPs)</a:t>
            </a:r>
          </a:p>
          <a:p>
            <a:r>
              <a:rPr lang="en-AU" dirty="0"/>
              <a:t>If a consumer chooses not to accept a FOS decision of then it is not binding on any party</a:t>
            </a:r>
          </a:p>
          <a:p>
            <a:r>
              <a:rPr lang="en-AU" dirty="0"/>
              <a:t>Final decision by Ombudsman or Panel (Panel includes industry representative)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8"/>
          <a:stretch/>
        </p:blipFill>
        <p:spPr>
          <a:xfrm>
            <a:off x="6264166" y="1259999"/>
            <a:ext cx="5602013" cy="41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FOS resolves disputes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5858568" cy="3850285"/>
          </a:xfr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/>
              <a:t>When considering how to resolve a dispute we consider what is fair having regard to:</a:t>
            </a:r>
          </a:p>
          <a:p>
            <a:pPr>
              <a:spcAft>
                <a:spcPts val="1200"/>
              </a:spcAft>
            </a:pPr>
            <a:r>
              <a:rPr lang="en-AU" dirty="0"/>
              <a:t>legal principles</a:t>
            </a:r>
          </a:p>
          <a:p>
            <a:pPr>
              <a:spcAft>
                <a:spcPts val="1200"/>
              </a:spcAft>
            </a:pPr>
            <a:r>
              <a:rPr lang="en-AU" dirty="0"/>
              <a:t>applicable industry codes of practice</a:t>
            </a:r>
          </a:p>
          <a:p>
            <a:pPr>
              <a:spcAft>
                <a:spcPts val="1200"/>
              </a:spcAft>
            </a:pPr>
            <a:r>
              <a:rPr lang="en-AU" dirty="0"/>
              <a:t>whether an FSP’s actions accord with standards of good practice in the relevant industry sector</a:t>
            </a:r>
          </a:p>
          <a:p>
            <a:pPr>
              <a:spcAft>
                <a:spcPts val="1200"/>
              </a:spcAft>
            </a:pPr>
            <a:r>
              <a:rPr lang="en-AU" dirty="0"/>
              <a:t>previous relevant decisions of FOS or a predecessor scheme (although FOS is not bound by these)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/>
          <a:stretch/>
        </p:blipFill>
        <p:spPr>
          <a:xfrm>
            <a:off x="6258106" y="1260000"/>
            <a:ext cx="5587054" cy="3850285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8692055" y="4649763"/>
            <a:ext cx="3005958" cy="11880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46304" rIns="146304" bIns="146304" rtlCol="0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7AB2"/>
              </a:buClr>
              <a:buSzPct val="120000"/>
              <a:buFont typeface="Webdings" panose="05030102010509060703" pitchFamily="18" charset="2"/>
              <a:buChar char="4"/>
              <a:defRPr lang="en-US" sz="1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6080"/>
              </a:buClr>
              <a:buSzPct val="100000"/>
              <a:buFont typeface="Webdings" panose="05030102010509060703" pitchFamily="18" charset="2"/>
              <a:buChar char="4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FOS Terms of reference </a:t>
            </a:r>
          </a:p>
          <a:p>
            <a:r>
              <a:rPr lang="en-AU" sz="1600" dirty="0">
                <a:solidFill>
                  <a:schemeClr val="bg1"/>
                </a:solidFill>
              </a:rPr>
              <a:t>FOS is not bound by any legal rule of evidence (17.1)</a:t>
            </a:r>
          </a:p>
        </p:txBody>
      </p:sp>
    </p:spTree>
    <p:extLst>
      <p:ext uri="{BB962C8B-B14F-4D97-AF65-F5344CB8AC3E}">
        <p14:creationId xmlns:p14="http://schemas.microsoft.com/office/powerpoint/2010/main" val="87651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FOS resolves disputes (continued)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49159" y="1260000"/>
            <a:ext cx="5959366" cy="3878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Remedies up to AUD$309,000 per claim</a:t>
            </a:r>
          </a:p>
          <a:p>
            <a:r>
              <a:rPr lang="en-AU" dirty="0"/>
              <a:t>We can require that an FSP:</a:t>
            </a:r>
          </a:p>
          <a:p>
            <a:pPr lvl="1"/>
            <a:r>
              <a:rPr lang="en-AU" sz="1900" dirty="0"/>
              <a:t>pay a sum of money for financial loss</a:t>
            </a:r>
          </a:p>
          <a:p>
            <a:pPr lvl="1"/>
            <a:r>
              <a:rPr lang="en-AU" sz="1900" dirty="0"/>
              <a:t>meet a claim under an insurance policy (general and life) </a:t>
            </a:r>
          </a:p>
          <a:p>
            <a:pPr lvl="1"/>
            <a:r>
              <a:rPr lang="en-AU" sz="1900" dirty="0"/>
              <a:t>release security over a debt</a:t>
            </a:r>
          </a:p>
          <a:p>
            <a:pPr lvl="1"/>
            <a:r>
              <a:rPr lang="en-AU" sz="1900" dirty="0"/>
              <a:t>repay, waive or vary a fee or interest charged </a:t>
            </a:r>
          </a:p>
          <a:p>
            <a:pPr lvl="1"/>
            <a:r>
              <a:rPr lang="en-AU" sz="1900" dirty="0"/>
              <a:t>pay AUD$3,000 for non financial loss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r="7794"/>
          <a:stretch/>
        </p:blipFill>
        <p:spPr>
          <a:xfrm>
            <a:off x="291013" y="1260000"/>
            <a:ext cx="5311001" cy="3878452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8713076" y="4817305"/>
            <a:ext cx="2606564" cy="9417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146304" rIns="146304" bIns="146304" rtlCol="0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7AB2"/>
              </a:buClr>
              <a:buSzPct val="120000"/>
              <a:buFont typeface="Webdings" panose="05030102010509060703" pitchFamily="18" charset="2"/>
              <a:buChar char="4"/>
              <a:defRPr lang="en-US" sz="1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6080"/>
              </a:buClr>
              <a:buSzPct val="100000"/>
              <a:buFont typeface="Webdings" panose="05030102010509060703" pitchFamily="18" charset="2"/>
              <a:buChar char="4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FOS Terms of reference </a:t>
            </a:r>
          </a:p>
          <a:p>
            <a:r>
              <a:rPr lang="en-AU" sz="1600" dirty="0">
                <a:solidFill>
                  <a:schemeClr val="bg1"/>
                </a:solidFill>
              </a:rPr>
              <a:t>Remedies (18)</a:t>
            </a:r>
          </a:p>
        </p:txBody>
      </p:sp>
    </p:spTree>
    <p:extLst>
      <p:ext uri="{BB962C8B-B14F-4D97-AF65-F5344CB8AC3E}">
        <p14:creationId xmlns:p14="http://schemas.microsoft.com/office/powerpoint/2010/main" val="36202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Who can lodge dispute a dispute with FOS?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88024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Anyone who has an unresolved dispute with a financial services provider, if the provider is a FOS member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31084" y="2834062"/>
            <a:ext cx="1551939" cy="2863823"/>
            <a:chOff x="919909" y="2834062"/>
            <a:chExt cx="1551939" cy="2863823"/>
          </a:xfrm>
        </p:grpSpPr>
        <p:sp>
          <p:nvSpPr>
            <p:cNvPr id="11" name="Rectangle 10"/>
            <p:cNvSpPr/>
            <p:nvPr/>
          </p:nvSpPr>
          <p:spPr>
            <a:xfrm>
              <a:off x="919909" y="5420886"/>
              <a:ext cx="155193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AU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Individuals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36" y="2834062"/>
              <a:ext cx="890285" cy="237008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766367" y="2834060"/>
            <a:ext cx="2443804" cy="3140824"/>
            <a:chOff x="2952748" y="2834060"/>
            <a:chExt cx="2443804" cy="3140824"/>
          </a:xfrm>
        </p:grpSpPr>
        <p:sp>
          <p:nvSpPr>
            <p:cNvPr id="12" name="Rectangle 11"/>
            <p:cNvSpPr/>
            <p:nvPr/>
          </p:nvSpPr>
          <p:spPr>
            <a:xfrm>
              <a:off x="2952748" y="5420886"/>
              <a:ext cx="2443804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AU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Partnerships of individuals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65" y="2834062"/>
              <a:ext cx="890285" cy="237008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2389" y="2834060"/>
              <a:ext cx="1111784" cy="237008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893515" y="3190120"/>
            <a:ext cx="2443804" cy="2507765"/>
            <a:chOff x="6091974" y="3190120"/>
            <a:chExt cx="2443804" cy="2507765"/>
          </a:xfrm>
        </p:grpSpPr>
        <p:sp>
          <p:nvSpPr>
            <p:cNvPr id="13" name="Rectangle 12"/>
            <p:cNvSpPr/>
            <p:nvPr/>
          </p:nvSpPr>
          <p:spPr>
            <a:xfrm>
              <a:off x="6091974" y="5420886"/>
              <a:ext cx="244380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AU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Small businesses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63" y="3190120"/>
              <a:ext cx="2099586" cy="20140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894544" y="2829339"/>
            <a:ext cx="2763099" cy="3145545"/>
            <a:chOff x="9020664" y="2829339"/>
            <a:chExt cx="2763099" cy="3145545"/>
          </a:xfrm>
        </p:grpSpPr>
        <p:sp>
          <p:nvSpPr>
            <p:cNvPr id="14" name="Rectangle 13"/>
            <p:cNvSpPr/>
            <p:nvPr/>
          </p:nvSpPr>
          <p:spPr>
            <a:xfrm>
              <a:off x="9180311" y="5420886"/>
              <a:ext cx="2443804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AU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Clubs or incorporated associations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20664" y="2829339"/>
              <a:ext cx="2763099" cy="2395825"/>
              <a:chOff x="9020664" y="2829339"/>
              <a:chExt cx="2763099" cy="239582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0664" y="2834063"/>
                <a:ext cx="1247248" cy="237008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267912" y="2829339"/>
                <a:ext cx="991276" cy="237480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802499" y="2855081"/>
                <a:ext cx="981264" cy="23700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905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</a:t>
            </a:r>
            <a:fld id="{7528D235-A503-4559-8DBD-CD3E3E7A58FD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disputes we </a:t>
            </a:r>
            <a:r>
              <a:rPr lang="en-AU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can</a:t>
            </a:r>
            <a:r>
              <a:rPr lang="en-AU" dirty="0"/>
              <a:t> consider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89984" y="4157214"/>
            <a:ext cx="11597216" cy="19266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We may be able to help if a financial services provider has acted unfairly by:</a:t>
            </a:r>
          </a:p>
          <a:p>
            <a:r>
              <a:rPr lang="en-AU" dirty="0"/>
              <a:t>breaking a law</a:t>
            </a:r>
          </a:p>
          <a:p>
            <a:r>
              <a:rPr lang="en-AU" dirty="0"/>
              <a:t>breaching a relevant Code of Practice</a:t>
            </a:r>
          </a:p>
          <a:p>
            <a:r>
              <a:rPr lang="en-AU" dirty="0"/>
              <a:t>not meeting standards of good practice in the relevant industry sector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89984" y="1260000"/>
            <a:ext cx="11597216" cy="281923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FOS can handle disputes about a range of financial issues, including:</a:t>
            </a:r>
          </a:p>
          <a:p>
            <a:r>
              <a:rPr lang="en-AU" dirty="0"/>
              <a:t>banking and finance</a:t>
            </a:r>
          </a:p>
          <a:p>
            <a:r>
              <a:rPr lang="en-AU" dirty="0"/>
              <a:t>credit</a:t>
            </a:r>
          </a:p>
          <a:p>
            <a:r>
              <a:rPr lang="en-AU" dirty="0"/>
              <a:t>mortgages and finance broking</a:t>
            </a:r>
          </a:p>
          <a:p>
            <a:r>
              <a:rPr lang="en-AU" dirty="0"/>
              <a:t>motor vehicle, home, contents, travel and life insurance</a:t>
            </a:r>
          </a:p>
          <a:p>
            <a:r>
              <a:rPr lang="en-AU" dirty="0"/>
              <a:t>financial planning and investment advice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550877" y="2256600"/>
            <a:ext cx="1378837" cy="1054325"/>
            <a:chOff x="4781037" y="2231354"/>
            <a:chExt cx="1378837" cy="10543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037" y="2231354"/>
              <a:ext cx="1084547" cy="6981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327" y="2587502"/>
              <a:ext cx="1084547" cy="69817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27" y="1466143"/>
            <a:ext cx="2073098" cy="8296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57" y="1977685"/>
            <a:ext cx="1159072" cy="1045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30" y="2738410"/>
            <a:ext cx="1338795" cy="10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5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OS_Template">
      <a:dk1>
        <a:srgbClr val="333333"/>
      </a:dk1>
      <a:lt1>
        <a:srgbClr val="FFFFFF"/>
      </a:lt1>
      <a:dk2>
        <a:srgbClr val="395E9E"/>
      </a:dk2>
      <a:lt2>
        <a:srgbClr val="FFFFFF"/>
      </a:lt2>
      <a:accent1>
        <a:srgbClr val="5F5176"/>
      </a:accent1>
      <a:accent2>
        <a:srgbClr val="B6BD00"/>
      </a:accent2>
      <a:accent3>
        <a:srgbClr val="C15D47"/>
      </a:accent3>
      <a:accent4>
        <a:srgbClr val="395E9E"/>
      </a:accent4>
      <a:accent5>
        <a:srgbClr val="687882"/>
      </a:accent5>
      <a:accent6>
        <a:srgbClr val="727944"/>
      </a:accent6>
      <a:hlink>
        <a:srgbClr val="395E9E"/>
      </a:hlink>
      <a:folHlink>
        <a:srgbClr val="395E9E"/>
      </a:folHlink>
    </a:clrScheme>
    <a:fontScheme name="Fo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AEAEA"/>
        </a:solidFill>
      </a:spPr>
      <a:bodyPr vert="horz" wrap="square" lIns="72000" tIns="146304" rIns="146304" bIns="146304" rtlCol="0">
        <a:spAutoFit/>
      </a:bodyPr>
      <a:lstStyle>
        <a:defPPr marL="0" indent="0">
          <a:buNone/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S Widescreen Template.potx" id="{213F53E2-D461-48EE-B3EF-62AC21983B71}" vid="{679FC36A-1FEA-4F15-BD4D-40546CD27D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FOS Widescreen Template</Template>
  <TotalTime>174</TotalTime>
  <Words>957</Words>
  <Application>Microsoft Office PowerPoint</Application>
  <PresentationFormat>Widescreen</PresentationFormat>
  <Paragraphs>153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Open Sans Semibold</vt:lpstr>
      <vt:lpstr>Century Gothic</vt:lpstr>
      <vt:lpstr>Webdings</vt:lpstr>
      <vt:lpstr>Open Sans Light</vt:lpstr>
      <vt:lpstr>Arial</vt:lpstr>
      <vt:lpstr>Open Sans</vt:lpstr>
      <vt:lpstr>Office Theme</vt:lpstr>
      <vt:lpstr>About the Financial Ombudsman Service Australia</vt:lpstr>
      <vt:lpstr>Australia – some quick demographics</vt:lpstr>
      <vt:lpstr>How FOS was formed</vt:lpstr>
      <vt:lpstr>2016/17 snapshot</vt:lpstr>
      <vt:lpstr>The role of FOS Australia</vt:lpstr>
      <vt:lpstr>How FOS resolves disputes</vt:lpstr>
      <vt:lpstr>How FOS resolves disputes (continued)</vt:lpstr>
      <vt:lpstr>Who can lodge dispute a dispute with FOS?</vt:lpstr>
      <vt:lpstr>Types of disputes we can consider</vt:lpstr>
      <vt:lpstr>Types of disputes we can consider (continued)</vt:lpstr>
      <vt:lpstr>Types of disputes we can’t consider</vt:lpstr>
      <vt:lpstr>Deciding disputes</vt:lpstr>
      <vt:lpstr>Deciding disputes (continued)</vt:lpstr>
      <vt:lpstr>Deciding disputes (continued)</vt:lpstr>
      <vt:lpstr>Contact details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presentation title</dc:title>
  <dc:creator>Melanie Hallam</dc:creator>
  <cp:lastModifiedBy>Christopher Rodd</cp:lastModifiedBy>
  <cp:revision>29</cp:revision>
  <cp:lastPrinted>2017-10-06T04:46:59Z</cp:lastPrinted>
  <dcterms:created xsi:type="dcterms:W3CDTF">2017-10-06T00:41:26Z</dcterms:created>
  <dcterms:modified xsi:type="dcterms:W3CDTF">2017-12-06T22:45:30Z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Presentation5</vt:lpwstr>
  </property>
  <property fmtid="{D5CDD505-2E9C-101B-9397-08002B2CF9AE}" pid="4" name="ArticulateGUID">
    <vt:lpwstr>FC585D40-5EC4-4FAC-802E-7746433338BA</vt:lpwstr>
  </property>
  <property fmtid="{D5CDD505-2E9C-101B-9397-08002B2CF9AE}" pid="5" name="ArticulateProjectFull">
    <vt:lpwstr>G:\Template\2015 template\New folder\FOS_Template.ppta</vt:lpwstr>
  </property>
</Properties>
</file>